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4" r:id="rId1"/>
    <p:sldMasterId id="2147483990" r:id="rId2"/>
    <p:sldMasterId id="2147484028" r:id="rId3"/>
    <p:sldMasterId id="2147484104" r:id="rId4"/>
  </p:sldMasterIdLst>
  <p:notesMasterIdLst>
    <p:notesMasterId r:id="rId27"/>
  </p:notesMasterIdLst>
  <p:handoutMasterIdLst>
    <p:handoutMasterId r:id="rId28"/>
  </p:handoutMasterIdLst>
  <p:sldIdLst>
    <p:sldId id="331" r:id="rId5"/>
    <p:sldId id="415" r:id="rId6"/>
    <p:sldId id="403" r:id="rId7"/>
    <p:sldId id="416" r:id="rId8"/>
    <p:sldId id="404" r:id="rId9"/>
    <p:sldId id="421" r:id="rId10"/>
    <p:sldId id="405" r:id="rId11"/>
    <p:sldId id="407" r:id="rId12"/>
    <p:sldId id="422" r:id="rId13"/>
    <p:sldId id="406" r:id="rId14"/>
    <p:sldId id="417" r:id="rId15"/>
    <p:sldId id="408" r:id="rId16"/>
    <p:sldId id="409" r:id="rId17"/>
    <p:sldId id="418" r:id="rId18"/>
    <p:sldId id="410" r:id="rId19"/>
    <p:sldId id="423" r:id="rId20"/>
    <p:sldId id="413" r:id="rId21"/>
    <p:sldId id="419" r:id="rId22"/>
    <p:sldId id="412" r:id="rId23"/>
    <p:sldId id="420" r:id="rId24"/>
    <p:sldId id="414" r:id="rId25"/>
    <p:sldId id="397" r:id="rId26"/>
  </p:sldIdLst>
  <p:sldSz cx="24377650" cy="13716000"/>
  <p:notesSz cx="9928225" cy="6797675"/>
  <p:embeddedFontLst>
    <p:embeddedFont>
      <p:font typeface="Bookman Old Style" pitchFamily="18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Calibri Light" pitchFamily="34" charset="0"/>
      <p:regular r:id="rId37"/>
      <p:italic r:id="rId38"/>
    </p:embeddedFont>
  </p:embeddedFontLst>
  <p:defaultTextStyle>
    <a:defPPr>
      <a:defRPr lang="ru-RU"/>
    </a:defPPr>
    <a:lvl1pPr marL="0" algn="l" defTabSz="909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859" algn="l" defTabSz="909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9668" algn="l" defTabSz="909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4497" algn="l" defTabSz="909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9328" algn="l" defTabSz="909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4157" algn="l" defTabSz="909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8982" algn="l" defTabSz="909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3811" algn="l" defTabSz="909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8642" algn="l" defTabSz="909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97" userDrawn="1">
          <p15:clr>
            <a:srgbClr val="A4A3A4"/>
          </p15:clr>
        </p15:guide>
        <p15:guide id="2" pos="76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334286"/>
    <a:srgbClr val="339933"/>
    <a:srgbClr val="CC0099"/>
    <a:srgbClr val="008000"/>
    <a:srgbClr val="26357D"/>
    <a:srgbClr val="FF9900"/>
    <a:srgbClr val="3DCAC4"/>
    <a:srgbClr val="FFCC99"/>
    <a:srgbClr val="FEEC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0A6591-271F-4103-93F6-AA543E3D5B2D}">
  <a:tblStyle styleId="{830A6591-271F-4103-93F6-AA543E3D5B2D}" styleName="Table_0">
    <a:wholeTbl>
      <a:tcTxStyle b="off" i="off">
        <a:font>
          <a:latin typeface="Lato Light"/>
          <a:ea typeface="Lato Light"/>
          <a:cs typeface="Lato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AF0"/>
          </a:solidFill>
        </a:fill>
      </a:tcStyle>
    </a:wholeTbl>
    <a:band1H>
      <a:tcStyle>
        <a:tcBdr/>
        <a:fill>
          <a:solidFill>
            <a:srgbClr val="CBD2E0"/>
          </a:solidFill>
        </a:fill>
      </a:tcStyle>
    </a:band1H>
    <a:band1V>
      <a:tcStyle>
        <a:tcBdr/>
        <a:fill>
          <a:solidFill>
            <a:srgbClr val="CBD2E0"/>
          </a:solidFill>
        </a:fill>
      </a:tcStyle>
    </a:band1V>
    <a:la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4532" autoAdjust="0"/>
  </p:normalViewPr>
  <p:slideViewPr>
    <p:cSldViewPr snapToGrid="0">
      <p:cViewPr>
        <p:scale>
          <a:sx n="40" d="100"/>
          <a:sy n="40" d="100"/>
        </p:scale>
        <p:origin x="-102" y="-450"/>
      </p:cViewPr>
      <p:guideLst>
        <p:guide orient="horz" pos="4298"/>
        <p:guide pos="7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0D52B-ADF3-41A5-BC0E-45A710FD60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7B1FCC-F12F-491A-87F1-3C0F362A6580}" type="pres">
      <dgm:prSet presAssocID="{9420D52B-ADF3-41A5-BC0E-45A710FD60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F894E04-391D-4BD2-8770-1AF105EEA0EF}" type="presOf" srcId="{9420D52B-ADF3-41A5-BC0E-45A710FD60EA}" destId="{E27B1FCC-F12F-491A-87F1-3C0F362A65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4660B-1311-4579-97B5-88C0855A08D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AB678-1A1A-46C6-B3ED-ACD32846B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6014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4302229" cy="339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16" marR="0" lvl="1" indent="-12516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lvl="2" indent="-123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-1215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-119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lvl="5" indent="-11786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-1160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-11419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-1123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623696" y="0"/>
            <a:ext cx="4302229" cy="339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16" marR="0" lvl="1" indent="-12516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lvl="2" indent="-123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-1215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-119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lvl="5" indent="-11786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-1160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-11419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-1123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92824" y="3228896"/>
            <a:ext cx="794257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16" marR="0" lvl="1" indent="-1251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lvl="2" indent="-1233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-12151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-119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lvl="5" indent="-1178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-1160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-1141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-1123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2229" cy="339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16" marR="0" lvl="1" indent="-12516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lvl="2" indent="-123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-1215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-119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lvl="5" indent="-11786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-1160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-11419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-1123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623696" y="6456612"/>
            <a:ext cx="4302229" cy="339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6114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09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859" algn="l" defTabSz="909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668" algn="l" defTabSz="909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4497" algn="l" defTabSz="909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9328" algn="l" defTabSz="909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4157" algn="l" defTabSz="909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8982" algn="l" defTabSz="909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3811" algn="l" defTabSz="909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8642" algn="l" defTabSz="909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72138" y="631825"/>
            <a:ext cx="3028950" cy="1704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4598-1EB1-41C7-90A3-04EBF22EA6AE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2894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40C5-0263-49A5-806F-EF59C13A020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40C5-0263-49A5-806F-EF59C13A020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40C5-0263-49A5-806F-EF59C13A020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40C5-0263-49A5-806F-EF59C13A020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40C5-0263-49A5-806F-EF59C13A020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40C5-0263-49A5-806F-EF59C13A020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40C5-0263-49A5-806F-EF59C13A020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40C5-0263-49A5-806F-EF59C13A020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40C5-0263-49A5-806F-EF59C13A020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40C5-0263-49A5-806F-EF59C13A020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09850" indent="0" algn="ctr">
              <a:buNone/>
              <a:defRPr sz="4000"/>
            </a:lvl2pPr>
            <a:lvl3pPr marL="1819692" indent="0" algn="ctr">
              <a:buNone/>
              <a:defRPr sz="3600"/>
            </a:lvl3pPr>
            <a:lvl4pPr marL="2729528" indent="0" algn="ctr">
              <a:buNone/>
              <a:defRPr sz="3200"/>
            </a:lvl4pPr>
            <a:lvl5pPr marL="3639370" indent="0" algn="ctr">
              <a:buNone/>
              <a:defRPr sz="3200"/>
            </a:lvl5pPr>
            <a:lvl6pPr marL="4549208" indent="0" algn="ctr">
              <a:buNone/>
              <a:defRPr sz="3200"/>
            </a:lvl6pPr>
            <a:lvl7pPr marL="5459046" indent="0" algn="ctr">
              <a:buNone/>
              <a:defRPr sz="3200"/>
            </a:lvl7pPr>
            <a:lvl8pPr marL="6368884" indent="0" algn="ctr">
              <a:buNone/>
              <a:defRPr sz="3200"/>
            </a:lvl8pPr>
            <a:lvl9pPr marL="7278724" indent="0" algn="ctr">
              <a:buNone/>
              <a:defRPr sz="3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C981-A961-4A9A-8C2F-D201A8804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08D2-926F-4B4F-93BB-5AB14AF7F3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5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C981-A961-4A9A-8C2F-D201A8804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08D2-926F-4B4F-93BB-5AB14AF7F3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8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C981-A961-4A9A-8C2F-D201A8804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08D2-926F-4B4F-93BB-5AB14AF7F3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03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53" y="7"/>
            <a:ext cx="24377648" cy="13727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049" y="2590328"/>
            <a:ext cx="1677039" cy="19674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/>
        </p:nvSpPr>
        <p:spPr>
          <a:xfrm>
            <a:off x="3613246" y="4808246"/>
            <a:ext cx="8761648" cy="794576"/>
          </a:xfrm>
          <a:prstGeom prst="rect">
            <a:avLst/>
          </a:prstGeom>
          <a:noFill/>
        </p:spPr>
        <p:txBody>
          <a:bodyPr wrap="square" lIns="181980" tIns="90990" rIns="181980" bIns="90990" rtlCol="0">
            <a:spAutoFit/>
          </a:bodyPr>
          <a:lstStyle/>
          <a:p>
            <a:pPr algn="ctr" defTabSz="1819692"/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 defTabSz="1819692"/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0550" y="7691720"/>
            <a:ext cx="9719096" cy="315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0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3600" dirty="0" smtClean="0"/>
            </a:lvl2pPr>
            <a:lvl3pPr>
              <a:defRPr lang="ru-RU" sz="36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73084" y="11054812"/>
            <a:ext cx="11128651" cy="801244"/>
          </a:xfrm>
          <a:prstGeom prst="rect">
            <a:avLst/>
          </a:prstGeom>
        </p:spPr>
        <p:txBody>
          <a:bodyPr vert="horz" wrap="square" lIns="0" tIns="25299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3600" smtClean="0"/>
            </a:lvl2pPr>
            <a:lvl3pPr>
              <a:defRPr lang="ru-RU" sz="36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25095" lvl="0">
              <a:spcBef>
                <a:spcPts val="200"/>
              </a:spcBef>
            </a:pPr>
            <a:r>
              <a:rPr lang="ru-RU" smtClean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/>
        </p:nvGrpSpPr>
        <p:grpSpPr>
          <a:xfrm>
            <a:off x="22907262" y="9283018"/>
            <a:ext cx="987961" cy="9982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1819692"/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819692"/>
              <a:endParaRPr sz="36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2325559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299" rIns="0" bIns="0" rtlCol="0">
            <a:spAutoFit/>
          </a:bodyPr>
          <a:lstStyle/>
          <a:p>
            <a:pPr marL="25299" defTabSz="1819692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746344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19692"/>
            <a:endParaRPr sz="360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13"/>
            <a:ext cx="5484971" cy="730250"/>
          </a:xfrm>
          <a:prstGeom prst="rect">
            <a:avLst/>
          </a:prstGeom>
        </p:spPr>
        <p:txBody>
          <a:bodyPr vert="horz" lIns="181980" tIns="90990" rIns="181980" bIns="90990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49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19692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37" y="1072281"/>
            <a:ext cx="5225109" cy="187379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999776" y="3374224"/>
            <a:ext cx="16617237" cy="9337140"/>
          </a:xfrm>
          <a:prstGeom prst="rect">
            <a:avLst/>
          </a:prstGeom>
        </p:spPr>
        <p:txBody>
          <a:bodyPr/>
          <a:lstStyle>
            <a:lvl1pPr marL="25299" indent="0" algn="l" defTabSz="1819692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9" y="3243568"/>
            <a:ext cx="439723" cy="915388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980" tIns="90990" rIns="181980" bIns="90990" rtlCol="0" anchor="ctr"/>
          <a:lstStyle/>
          <a:p>
            <a:pPr algn="ctr" defTabSz="1819692"/>
            <a:endParaRPr lang="ru-RU" sz="3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43298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37" y="-1"/>
            <a:ext cx="24377648" cy="13727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6084" y="2590326"/>
            <a:ext cx="1677041" cy="19674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3613232" y="4808244"/>
            <a:ext cx="8761648" cy="800220"/>
          </a:xfrm>
          <a:prstGeom prst="rect">
            <a:avLst/>
          </a:prstGeom>
          <a:noFill/>
        </p:spPr>
        <p:txBody>
          <a:bodyPr wrap="square" lIns="182196" tIns="91098" rIns="182196" bIns="91098" rtlCol="0">
            <a:spAutoFit/>
          </a:bodyPr>
          <a:lstStyle/>
          <a:p>
            <a:pPr algn="ctr" defTabSz="1821876"/>
            <a:r>
              <a:rPr lang="ru-RU" sz="2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 defTabSz="1821876"/>
            <a:r>
              <a:rPr lang="ru-RU" sz="2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0550" y="7691720"/>
            <a:ext cx="9719096" cy="1680460"/>
          </a:xfrm>
          <a:prstGeom prst="rect">
            <a:avLst/>
          </a:prstGeom>
          <a:noFill/>
        </p:spPr>
        <p:txBody>
          <a:bodyPr wrap="square" lIns="182196" tIns="91098" rIns="182196" bIns="91098" rtlCol="0">
            <a:spAutoFit/>
          </a:bodyPr>
          <a:lstStyle>
            <a:lvl1pPr marL="0" indent="0">
              <a:buNone/>
              <a:defRPr lang="ru-RU" sz="10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3600" dirty="0" smtClean="0"/>
            </a:lvl2pPr>
            <a:lvl3pPr>
              <a:defRPr lang="ru-RU" sz="36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73072" y="11054814"/>
            <a:ext cx="11128651" cy="801244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3600" smtClean="0"/>
            </a:lvl2pPr>
            <a:lvl3pPr>
              <a:defRPr lang="ru-RU" sz="36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25323" lvl="0">
              <a:spcBef>
                <a:spcPts val="2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22907250" y="9283016"/>
            <a:ext cx="987961" cy="9982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1821876"/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821876"/>
              <a:endParaRPr sz="36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0174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25392" y="-1"/>
            <a:ext cx="11062566" cy="13697954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8760"/>
            <a:ext cx="11062566" cy="1370724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753" y="18046"/>
            <a:ext cx="11088746" cy="2598728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25390" y="11117272"/>
            <a:ext cx="11062566" cy="2598728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23389724" y="11399248"/>
            <a:ext cx="987961" cy="9982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1821876"/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821876"/>
              <a:endParaRPr sz="3600"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10171937" y="2616791"/>
            <a:ext cx="917907" cy="8500498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03411" y="210473"/>
            <a:ext cx="1834198" cy="21517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3481559" y="914694"/>
            <a:ext cx="7660880" cy="1046440"/>
          </a:xfrm>
          <a:prstGeom prst="rect">
            <a:avLst/>
          </a:prstGeom>
          <a:noFill/>
        </p:spPr>
        <p:txBody>
          <a:bodyPr wrap="square" lIns="182196" tIns="91098" rIns="182196" bIns="91098" rtlCol="0">
            <a:spAutoFit/>
          </a:bodyPr>
          <a:lstStyle/>
          <a:p>
            <a:pPr defTabSz="1821876"/>
            <a:r>
              <a:rPr lang="ru-RU" sz="28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defTabSz="1821876"/>
            <a:r>
              <a:rPr lang="ru-RU" sz="28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0684" y="2800750"/>
            <a:ext cx="7871949" cy="7975600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 algn="r">
              <a:buNone/>
              <a:defRPr sz="9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2369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9926" y="10311"/>
            <a:ext cx="11112305" cy="136916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1821876"/>
            <a:endParaRPr sz="4200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10170849" y="2820194"/>
            <a:ext cx="951384" cy="8071828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420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0684" y="2800750"/>
            <a:ext cx="7871949" cy="7975600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 algn="r">
              <a:buNone/>
              <a:defRPr sz="9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23389724" y="11399248"/>
            <a:ext cx="987961" cy="9982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1821876"/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821876"/>
              <a:endParaRPr sz="36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11868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35" y="3788604"/>
            <a:ext cx="14067934" cy="6138792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994252" y="1558323"/>
            <a:ext cx="12164845" cy="1000305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994250" y="1555861"/>
            <a:ext cx="12164845" cy="10003050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9274" y="6986943"/>
            <a:ext cx="11219815" cy="4680326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1665546" y="1679648"/>
            <a:ext cx="0" cy="998758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8856077" y="1555824"/>
            <a:ext cx="0" cy="54072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4502063" y="4489106"/>
            <a:ext cx="0" cy="24978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1505644" y="9792388"/>
            <a:ext cx="340579" cy="34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4324310" y="6845988"/>
            <a:ext cx="340579" cy="34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8691972" y="1384988"/>
            <a:ext cx="340579" cy="34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79360" y="3603251"/>
            <a:ext cx="8543559" cy="6140450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>
              <a:lnSpc>
                <a:spcPts val="10362"/>
              </a:lnSpc>
              <a:buNone/>
              <a:defRPr sz="10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14579397" y="10560674"/>
            <a:ext cx="987961" cy="9982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14938748" y="10798619"/>
            <a:ext cx="307078" cy="576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6432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39" y="19293"/>
            <a:ext cx="24377648" cy="1372717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2"/>
            <a:ext cx="24377650" cy="13765756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319018" y="3555443"/>
            <a:ext cx="7144929" cy="4994974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5190760" y="8293279"/>
            <a:ext cx="12188825" cy="1458826"/>
          </a:xfrm>
          <a:prstGeom prst="rect">
            <a:avLst/>
          </a:prstGeom>
        </p:spPr>
        <p:txBody>
          <a:bodyPr wrap="square" lIns="182196" tIns="91098" rIns="182196" bIns="91098">
            <a:spAutoFit/>
          </a:bodyPr>
          <a:lstStyle/>
          <a:p>
            <a:pPr marL="25323" marR="10122" indent="315051" algn="ctr" defTabSz="1821876">
              <a:lnSpc>
                <a:spcPct val="114799"/>
              </a:lnSpc>
              <a:spcBef>
                <a:spcPts val="200"/>
              </a:spcBef>
            </a:pPr>
            <a:r>
              <a:rPr lang="ru-RU" sz="3600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z="3600" spc="-90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sz="3600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sz="3600" dirty="0">
                <a:solidFill>
                  <a:srgbClr val="FFFFFF"/>
                </a:solidFill>
                <a:cs typeface="Arial"/>
              </a:rPr>
            </a:br>
            <a:r>
              <a:rPr lang="ru-RU" sz="3600" spc="-20" dirty="0">
                <a:solidFill>
                  <a:srgbClr val="FFFFFF"/>
                </a:solidFill>
                <a:cs typeface="Arial"/>
              </a:rPr>
              <a:t>ВЫВОДЫ</a:t>
            </a:r>
            <a:endParaRPr lang="ru-RU" sz="360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5250392" y="776942"/>
            <a:ext cx="1827724" cy="362696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6916504" y="18059"/>
            <a:ext cx="10544645" cy="13747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6916502" y="11711871"/>
            <a:ext cx="10544649" cy="2071966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6995872" y="11711834"/>
            <a:ext cx="17276456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6687767" y="11490536"/>
            <a:ext cx="448065" cy="432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6916502" y="18044"/>
            <a:ext cx="0" cy="1369795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20560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8871" y="3484319"/>
            <a:ext cx="9018315" cy="6747378"/>
          </a:xfrm>
          <a:prstGeom prst="rect">
            <a:avLst/>
          </a:prstGeom>
        </p:spPr>
        <p:txBody>
          <a:bodyPr lIns="0" tIns="0" rIns="182196" bIns="91098" anchor="ctr" anchorCtr="0"/>
          <a:lstStyle>
            <a:lvl1pPr marL="25323" marR="10122" indent="0" algn="l" defTabSz="1821876" rtl="0" eaLnBrk="1" latinLnBrk="0" hangingPunct="1">
              <a:spcBef>
                <a:spcPts val="1810"/>
              </a:spcBef>
              <a:buNone/>
              <a:defRPr lang="ru-RU" sz="9600" kern="1200" spc="-50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3484319"/>
            <a:ext cx="810049" cy="6747378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12468153" y="-2"/>
            <a:ext cx="2188756" cy="13716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10921576" y="9800318"/>
            <a:ext cx="987961" cy="9982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11280924" y="10038263"/>
            <a:ext cx="307078" cy="57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24265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C981-A961-4A9A-8C2F-D201A8804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08D2-926F-4B4F-93BB-5AB14AF7F3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578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2725083" y="3403242"/>
            <a:ext cx="6156918" cy="885466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2544465" y="4218912"/>
            <a:ext cx="6518150" cy="1642908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9459831" y="3403242"/>
            <a:ext cx="6156918" cy="885466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9279177" y="4218912"/>
            <a:ext cx="6518150" cy="1642908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16194545" y="3403242"/>
            <a:ext cx="6156918" cy="885466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16013891" y="4218912"/>
            <a:ext cx="6518150" cy="1642908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199566" y="6062951"/>
            <a:ext cx="5114032" cy="5786186"/>
          </a:xfrm>
          <a:prstGeom prst="rect">
            <a:avLst/>
          </a:prstGeom>
        </p:spPr>
        <p:txBody>
          <a:bodyPr lIns="182196" tIns="91098" rIns="182196" bIns="91098"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9979600" y="6062951"/>
            <a:ext cx="5114032" cy="5786186"/>
          </a:xfrm>
          <a:prstGeom prst="rect">
            <a:avLst/>
          </a:prstGeom>
        </p:spPr>
        <p:txBody>
          <a:bodyPr lIns="182196" tIns="91098" rIns="182196" bIns="91098"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683454" y="6062951"/>
            <a:ext cx="5114032" cy="5786186"/>
          </a:xfrm>
          <a:prstGeom prst="rect">
            <a:avLst/>
          </a:prstGeom>
        </p:spPr>
        <p:txBody>
          <a:bodyPr lIns="182196" tIns="91098" rIns="182196" bIns="91098"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852132" y="4462751"/>
            <a:ext cx="5919300" cy="1099886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9563480" y="4462751"/>
            <a:ext cx="5919300" cy="1099886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16327860" y="4462751"/>
            <a:ext cx="5919300" cy="1099886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696040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999764" y="3374224"/>
            <a:ext cx="16617237" cy="9337140"/>
          </a:xfrm>
          <a:prstGeom prst="rect">
            <a:avLst/>
          </a:prstGeom>
        </p:spPr>
        <p:txBody>
          <a:bodyPr lIns="182196" tIns="91098" rIns="182196" bIns="91098"/>
          <a:lstStyle>
            <a:lvl1pPr marL="25323" indent="0" algn="l" defTabSz="1821876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7" y="3243568"/>
            <a:ext cx="439723" cy="915388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6529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999764" y="3374224"/>
            <a:ext cx="10360503" cy="9337140"/>
          </a:xfrm>
          <a:prstGeom prst="rect">
            <a:avLst/>
          </a:prstGeom>
        </p:spPr>
        <p:txBody>
          <a:bodyPr lIns="182196" tIns="91098" rIns="182196" bIns="91098"/>
          <a:lstStyle>
            <a:lvl1pPr marL="25323" indent="0" algn="l" defTabSz="1821876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2874448" y="3374224"/>
            <a:ext cx="10515241" cy="9337140"/>
          </a:xfrm>
          <a:prstGeom prst="rect">
            <a:avLst/>
          </a:prstGeom>
        </p:spPr>
        <p:txBody>
          <a:bodyPr lIns="182196" tIns="91098" rIns="182196" bIns="91098"/>
          <a:lstStyle>
            <a:lvl1pPr marL="25323" indent="0" algn="l" defTabSz="1821876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7" y="3243568"/>
            <a:ext cx="439723" cy="915388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72634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999727" y="3374224"/>
            <a:ext cx="6722901" cy="9337140"/>
          </a:xfrm>
          <a:prstGeom prst="rect">
            <a:avLst/>
          </a:prstGeom>
        </p:spPr>
        <p:txBody>
          <a:bodyPr lIns="182196" tIns="91098" rIns="182196" bIns="91098"/>
          <a:lstStyle>
            <a:lvl1pPr marL="25323" indent="0" algn="l" defTabSz="1821876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6666786" y="3374224"/>
            <a:ext cx="6722901" cy="9337140"/>
          </a:xfrm>
          <a:prstGeom prst="rect">
            <a:avLst/>
          </a:prstGeom>
        </p:spPr>
        <p:txBody>
          <a:bodyPr lIns="182196" tIns="91098" rIns="182196" bIns="91098"/>
          <a:lstStyle>
            <a:lvl1pPr marL="25323" indent="0" algn="l" defTabSz="1821876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9334446" y="3374224"/>
            <a:ext cx="6722901" cy="9337140"/>
          </a:xfrm>
          <a:prstGeom prst="rect">
            <a:avLst/>
          </a:prstGeom>
        </p:spPr>
        <p:txBody>
          <a:bodyPr lIns="182196" tIns="91098" rIns="182196" bIns="91098"/>
          <a:lstStyle>
            <a:lvl1pPr marL="25323" indent="0" algn="l" defTabSz="1821876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7" y="3243568"/>
            <a:ext cx="439723" cy="915388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3317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3154122"/>
            <a:ext cx="16175587" cy="7756632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11686448" y="1687915"/>
            <a:ext cx="12691202" cy="9887638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7396" y="2311041"/>
            <a:ext cx="10590291" cy="7952394"/>
          </a:xfrm>
          <a:prstGeom prst="rect">
            <a:avLst/>
          </a:prstGeom>
        </p:spPr>
        <p:txBody>
          <a:bodyPr lIns="182196" tIns="91098" rIns="182196" bIns="91098"/>
          <a:lstStyle>
            <a:lvl1pPr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716945" y="3369537"/>
            <a:ext cx="11721651" cy="6376086"/>
          </a:xfrm>
          <a:prstGeom prst="rect">
            <a:avLst/>
          </a:prstGeom>
        </p:spPr>
        <p:txBody>
          <a:bodyPr lIns="182196" tIns="91098" rIns="182196" bIns="91098"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31068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" y="1606378"/>
            <a:ext cx="11859397" cy="10379248"/>
          </a:xfrm>
          <a:prstGeom prst="rect">
            <a:avLst/>
          </a:prstGeom>
        </p:spPr>
        <p:txBody>
          <a:bodyPr lIns="182196" tIns="91098" rIns="182196" bIns="91098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2884408" y="3533783"/>
            <a:ext cx="10676543" cy="6648450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37" y="3077614"/>
            <a:ext cx="518847" cy="743677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141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3968" y="2578343"/>
            <a:ext cx="11009276" cy="8559330"/>
          </a:xfrm>
          <a:prstGeom prst="rect">
            <a:avLst/>
          </a:prstGeom>
        </p:spPr>
        <p:txBody>
          <a:bodyPr lIns="182196" tIns="91098" rIns="182196" bIns="91098"/>
          <a:lstStyle>
            <a:lvl1pPr marL="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2884408" y="2578336"/>
            <a:ext cx="10676543" cy="8559328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11340587" y="2578345"/>
            <a:ext cx="518847" cy="855932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r>
              <a:rPr lang="ru-RU" sz="3600" dirty="0">
                <a:solidFill>
                  <a:prstClr val="black"/>
                </a:solidFill>
              </a:rPr>
              <a:t> </a:t>
            </a:r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37" y="2578345"/>
            <a:ext cx="518847" cy="855932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r>
              <a:rPr lang="ru-RU" sz="3600" dirty="0">
                <a:solidFill>
                  <a:prstClr val="black"/>
                </a:solidFill>
              </a:rPr>
              <a:t> </a:t>
            </a:r>
            <a:endParaRPr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336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2" y="1735836"/>
            <a:ext cx="4966706" cy="4968000"/>
          </a:xfrm>
          <a:prstGeom prst="rect">
            <a:avLst/>
          </a:prstGeom>
        </p:spPr>
        <p:txBody>
          <a:bodyPr lIns="182196" tIns="91098" rIns="182196" bIns="91098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1488792" y="3139621"/>
            <a:ext cx="12072159" cy="7436774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9991548" y="3139610"/>
            <a:ext cx="518847" cy="743677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994435" y="1735836"/>
            <a:ext cx="4966706" cy="4968000"/>
          </a:xfrm>
          <a:prstGeom prst="rect">
            <a:avLst/>
          </a:prstGeom>
        </p:spPr>
        <p:txBody>
          <a:bodyPr lIns="182196" tIns="91098" rIns="182196" bIns="91098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6725908"/>
            <a:ext cx="4966706" cy="4968000"/>
          </a:xfrm>
          <a:prstGeom prst="rect">
            <a:avLst/>
          </a:prstGeom>
        </p:spPr>
        <p:txBody>
          <a:bodyPr lIns="182196" tIns="91098" rIns="182196" bIns="91098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4994435" y="6725908"/>
            <a:ext cx="4966706" cy="4968000"/>
          </a:xfrm>
          <a:prstGeom prst="rect">
            <a:avLst/>
          </a:prstGeom>
        </p:spPr>
        <p:txBody>
          <a:bodyPr lIns="182196" tIns="91098" rIns="182196" bIns="91098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5800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721249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7" y="3243568"/>
            <a:ext cx="439723" cy="915388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88350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267" y="3419525"/>
            <a:ext cx="21025723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267" y="9178975"/>
            <a:ext cx="21025723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0985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1969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2952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3937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4920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5904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36888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27872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C981-A961-4A9A-8C2F-D201A8804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08D2-926F-4B4F-93BB-5AB14AF7F3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982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3411455"/>
            <a:ext cx="24377650" cy="8985994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925626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2946070"/>
            <a:ext cx="24377650" cy="10769932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71239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324" y="4260851"/>
            <a:ext cx="20721003" cy="2940050"/>
          </a:xfrm>
          <a:prstGeom prst="rect">
            <a:avLst/>
          </a:prstGeom>
        </p:spPr>
        <p:txBody>
          <a:bodyPr lIns="217673" tIns="108836" rIns="217673" bIns="10883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  <a:prstGeom prst="rect">
            <a:avLst/>
          </a:prstGeom>
        </p:spPr>
        <p:txBody>
          <a:bodyPr lIns="217673" tIns="108836" rIns="217673" bIns="10883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 lIns="217673" tIns="108836" rIns="217673" bIns="108836"/>
          <a:lstStyle/>
          <a:p>
            <a:fld id="{E9C4A547-CB42-4A2F-B6D0-0415DDD3B94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</p:spPr>
        <p:txBody>
          <a:bodyPr lIns="217673" tIns="108836" rIns="217673" bIns="108836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1B67-1B56-410F-97C3-ECCC2E94D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4532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37" y="-1"/>
            <a:ext cx="24377648" cy="13727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6084" y="2590326"/>
            <a:ext cx="1677041" cy="19674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3613232" y="4808244"/>
            <a:ext cx="8761648" cy="800220"/>
          </a:xfrm>
          <a:prstGeom prst="rect">
            <a:avLst/>
          </a:prstGeom>
          <a:noFill/>
        </p:spPr>
        <p:txBody>
          <a:bodyPr wrap="square" lIns="182196" tIns="91098" rIns="182196" bIns="91098" rtlCol="0">
            <a:spAutoFit/>
          </a:bodyPr>
          <a:lstStyle/>
          <a:p>
            <a:pPr algn="ctr" defTabSz="1821876"/>
            <a:r>
              <a:rPr lang="ru-RU" sz="2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 defTabSz="1821876"/>
            <a:r>
              <a:rPr lang="ru-RU" sz="2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0550" y="7691720"/>
            <a:ext cx="9719096" cy="1680460"/>
          </a:xfrm>
          <a:prstGeom prst="rect">
            <a:avLst/>
          </a:prstGeom>
          <a:noFill/>
        </p:spPr>
        <p:txBody>
          <a:bodyPr wrap="square" lIns="182196" tIns="91098" rIns="182196" bIns="91098" rtlCol="0">
            <a:spAutoFit/>
          </a:bodyPr>
          <a:lstStyle>
            <a:lvl1pPr marL="0" indent="0">
              <a:buNone/>
              <a:defRPr lang="ru-RU" sz="10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3600" dirty="0" smtClean="0"/>
            </a:lvl2pPr>
            <a:lvl3pPr>
              <a:defRPr lang="ru-RU" sz="36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73072" y="11054814"/>
            <a:ext cx="11128651" cy="801244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3600" smtClean="0"/>
            </a:lvl2pPr>
            <a:lvl3pPr>
              <a:defRPr lang="ru-RU" sz="36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25323" lvl="0">
              <a:spcBef>
                <a:spcPts val="2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22907250" y="9283016"/>
            <a:ext cx="987961" cy="9982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1821876"/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821876"/>
              <a:endParaRPr sz="36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87872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25392" y="-1"/>
            <a:ext cx="11062566" cy="13697954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8760"/>
            <a:ext cx="11062566" cy="1370724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753" y="18046"/>
            <a:ext cx="11088746" cy="2598728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25390" y="11117272"/>
            <a:ext cx="11062566" cy="2598728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23389724" y="11399248"/>
            <a:ext cx="987961" cy="9982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1821876"/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821876"/>
              <a:endParaRPr sz="3600"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10171937" y="2616791"/>
            <a:ext cx="917907" cy="8500498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03411" y="210473"/>
            <a:ext cx="1834198" cy="21517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3481559" y="914694"/>
            <a:ext cx="7660880" cy="1046440"/>
          </a:xfrm>
          <a:prstGeom prst="rect">
            <a:avLst/>
          </a:prstGeom>
          <a:noFill/>
        </p:spPr>
        <p:txBody>
          <a:bodyPr wrap="square" lIns="182196" tIns="91098" rIns="182196" bIns="91098" rtlCol="0">
            <a:spAutoFit/>
          </a:bodyPr>
          <a:lstStyle/>
          <a:p>
            <a:pPr defTabSz="1821876"/>
            <a:r>
              <a:rPr lang="ru-RU" sz="28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defTabSz="1821876"/>
            <a:r>
              <a:rPr lang="ru-RU" sz="28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0684" y="2800750"/>
            <a:ext cx="7871949" cy="7975600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 algn="r">
              <a:buNone/>
              <a:defRPr sz="9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4343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9926" y="10311"/>
            <a:ext cx="11112305" cy="136916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1821876"/>
            <a:endParaRPr sz="4200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10170849" y="2820194"/>
            <a:ext cx="951384" cy="8071828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420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0684" y="2800750"/>
            <a:ext cx="7871949" cy="7975600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 algn="r">
              <a:buNone/>
              <a:defRPr sz="9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23389724" y="11399248"/>
            <a:ext cx="987961" cy="9982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1821876"/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821876"/>
              <a:endParaRPr sz="36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86214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35" y="3788604"/>
            <a:ext cx="14067934" cy="6138792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994252" y="1558323"/>
            <a:ext cx="12164845" cy="1000305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994250" y="1555861"/>
            <a:ext cx="12164845" cy="10003050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9274" y="6986943"/>
            <a:ext cx="11219815" cy="4680326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1665546" y="1679648"/>
            <a:ext cx="0" cy="998758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8856077" y="1555824"/>
            <a:ext cx="0" cy="54072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4502063" y="4489106"/>
            <a:ext cx="0" cy="24978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1505644" y="9792388"/>
            <a:ext cx="340579" cy="34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4324310" y="6845988"/>
            <a:ext cx="340579" cy="34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8691972" y="1384988"/>
            <a:ext cx="340579" cy="34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79360" y="3603251"/>
            <a:ext cx="8543559" cy="6140450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>
              <a:lnSpc>
                <a:spcPts val="10362"/>
              </a:lnSpc>
              <a:buNone/>
              <a:defRPr sz="10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14579397" y="10560674"/>
            <a:ext cx="987961" cy="9982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14938748" y="10798619"/>
            <a:ext cx="307078" cy="576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52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39" y="19293"/>
            <a:ext cx="24377648" cy="1372717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2"/>
            <a:ext cx="24377650" cy="13765756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319018" y="3555443"/>
            <a:ext cx="7144929" cy="4994974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5190760" y="8293279"/>
            <a:ext cx="12188825" cy="1458826"/>
          </a:xfrm>
          <a:prstGeom prst="rect">
            <a:avLst/>
          </a:prstGeom>
        </p:spPr>
        <p:txBody>
          <a:bodyPr wrap="square" lIns="182196" tIns="91098" rIns="182196" bIns="91098">
            <a:spAutoFit/>
          </a:bodyPr>
          <a:lstStyle/>
          <a:p>
            <a:pPr marL="25323" marR="10122" indent="315051" algn="ctr" defTabSz="1821876">
              <a:lnSpc>
                <a:spcPct val="114799"/>
              </a:lnSpc>
              <a:spcBef>
                <a:spcPts val="200"/>
              </a:spcBef>
            </a:pPr>
            <a:r>
              <a:rPr lang="ru-RU" sz="3600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z="3600" spc="-90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sz="3600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sz="3600" dirty="0">
                <a:solidFill>
                  <a:srgbClr val="FFFFFF"/>
                </a:solidFill>
                <a:cs typeface="Arial"/>
              </a:rPr>
            </a:br>
            <a:r>
              <a:rPr lang="ru-RU" sz="3600" spc="-20" dirty="0">
                <a:solidFill>
                  <a:srgbClr val="FFFFFF"/>
                </a:solidFill>
                <a:cs typeface="Arial"/>
              </a:rPr>
              <a:t>ВЫВОДЫ</a:t>
            </a:r>
            <a:endParaRPr lang="ru-RU" sz="360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5250392" y="776942"/>
            <a:ext cx="1827724" cy="362696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6916504" y="18059"/>
            <a:ext cx="10544645" cy="13747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6916502" y="11711871"/>
            <a:ext cx="10544649" cy="2071966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6995872" y="11711834"/>
            <a:ext cx="17276456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6687767" y="11490536"/>
            <a:ext cx="448065" cy="432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6916502" y="18044"/>
            <a:ext cx="0" cy="1369795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70888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8871" y="3484319"/>
            <a:ext cx="9018315" cy="6747378"/>
          </a:xfrm>
          <a:prstGeom prst="rect">
            <a:avLst/>
          </a:prstGeom>
        </p:spPr>
        <p:txBody>
          <a:bodyPr lIns="0" tIns="0" rIns="182196" bIns="91098" anchor="ctr" anchorCtr="0"/>
          <a:lstStyle>
            <a:lvl1pPr marL="25323" marR="10122" indent="0" algn="l" defTabSz="1821876" rtl="0" eaLnBrk="1" latinLnBrk="0" hangingPunct="1">
              <a:spcBef>
                <a:spcPts val="1810"/>
              </a:spcBef>
              <a:buNone/>
              <a:defRPr lang="ru-RU" sz="9600" kern="1200" spc="-50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3484319"/>
            <a:ext cx="810049" cy="6747378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12468153" y="-2"/>
            <a:ext cx="2188756" cy="13716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10921576" y="9800318"/>
            <a:ext cx="987961" cy="9982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11280924" y="10038263"/>
            <a:ext cx="307078" cy="57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4780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2725083" y="3403242"/>
            <a:ext cx="6156918" cy="885466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2544465" y="4218912"/>
            <a:ext cx="6518150" cy="1642908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9459831" y="3403242"/>
            <a:ext cx="6156918" cy="885466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9279177" y="4218912"/>
            <a:ext cx="6518150" cy="1642908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16194545" y="3403242"/>
            <a:ext cx="6156918" cy="885466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16013891" y="4218912"/>
            <a:ext cx="6518150" cy="1642908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199566" y="6062951"/>
            <a:ext cx="5114032" cy="5786186"/>
          </a:xfrm>
          <a:prstGeom prst="rect">
            <a:avLst/>
          </a:prstGeom>
        </p:spPr>
        <p:txBody>
          <a:bodyPr lIns="182196" tIns="91098" rIns="182196" bIns="91098"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9979600" y="6062951"/>
            <a:ext cx="5114032" cy="5786186"/>
          </a:xfrm>
          <a:prstGeom prst="rect">
            <a:avLst/>
          </a:prstGeom>
        </p:spPr>
        <p:txBody>
          <a:bodyPr lIns="182196" tIns="91098" rIns="182196" bIns="91098"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683454" y="6062951"/>
            <a:ext cx="5114032" cy="5786186"/>
          </a:xfrm>
          <a:prstGeom prst="rect">
            <a:avLst/>
          </a:prstGeom>
        </p:spPr>
        <p:txBody>
          <a:bodyPr lIns="182196" tIns="91098" rIns="182196" bIns="91098"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852132" y="4462751"/>
            <a:ext cx="5919300" cy="1099886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9563480" y="4462751"/>
            <a:ext cx="5919300" cy="1099886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16327860" y="4462751"/>
            <a:ext cx="5919300" cy="1099886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1162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C981-A961-4A9A-8C2F-D201A8804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08D2-926F-4B4F-93BB-5AB14AF7F3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095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999764" y="3374224"/>
            <a:ext cx="16617237" cy="9337140"/>
          </a:xfrm>
          <a:prstGeom prst="rect">
            <a:avLst/>
          </a:prstGeom>
        </p:spPr>
        <p:txBody>
          <a:bodyPr lIns="182196" tIns="91098" rIns="182196" bIns="91098"/>
          <a:lstStyle>
            <a:lvl1pPr marL="25323" indent="0" algn="l" defTabSz="1821876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7" y="3243568"/>
            <a:ext cx="439723" cy="915388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1114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999764" y="3374224"/>
            <a:ext cx="10360503" cy="9337140"/>
          </a:xfrm>
          <a:prstGeom prst="rect">
            <a:avLst/>
          </a:prstGeom>
        </p:spPr>
        <p:txBody>
          <a:bodyPr lIns="182196" tIns="91098" rIns="182196" bIns="91098"/>
          <a:lstStyle>
            <a:lvl1pPr marL="25323" indent="0" algn="l" defTabSz="1821876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2874448" y="3374224"/>
            <a:ext cx="10515241" cy="9337140"/>
          </a:xfrm>
          <a:prstGeom prst="rect">
            <a:avLst/>
          </a:prstGeom>
        </p:spPr>
        <p:txBody>
          <a:bodyPr lIns="182196" tIns="91098" rIns="182196" bIns="91098"/>
          <a:lstStyle>
            <a:lvl1pPr marL="25323" indent="0" algn="l" defTabSz="1821876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7" y="3243568"/>
            <a:ext cx="439723" cy="915388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4039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999727" y="3374224"/>
            <a:ext cx="6722901" cy="9337140"/>
          </a:xfrm>
          <a:prstGeom prst="rect">
            <a:avLst/>
          </a:prstGeom>
        </p:spPr>
        <p:txBody>
          <a:bodyPr lIns="182196" tIns="91098" rIns="182196" bIns="91098"/>
          <a:lstStyle>
            <a:lvl1pPr marL="25323" indent="0" algn="l" defTabSz="1821876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6666786" y="3374224"/>
            <a:ext cx="6722901" cy="9337140"/>
          </a:xfrm>
          <a:prstGeom prst="rect">
            <a:avLst/>
          </a:prstGeom>
        </p:spPr>
        <p:txBody>
          <a:bodyPr lIns="182196" tIns="91098" rIns="182196" bIns="91098"/>
          <a:lstStyle>
            <a:lvl1pPr marL="25323" indent="0" algn="l" defTabSz="1821876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9334446" y="3374224"/>
            <a:ext cx="6722901" cy="9337140"/>
          </a:xfrm>
          <a:prstGeom prst="rect">
            <a:avLst/>
          </a:prstGeom>
        </p:spPr>
        <p:txBody>
          <a:bodyPr lIns="182196" tIns="91098" rIns="182196" bIns="91098"/>
          <a:lstStyle>
            <a:lvl1pPr marL="25323" indent="0" algn="l" defTabSz="1821876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7" y="3243568"/>
            <a:ext cx="439723" cy="915388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071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3154122"/>
            <a:ext cx="16175587" cy="7756632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11686448" y="1687915"/>
            <a:ext cx="12691202" cy="9887638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7396" y="2311041"/>
            <a:ext cx="10590291" cy="7952394"/>
          </a:xfrm>
          <a:prstGeom prst="rect">
            <a:avLst/>
          </a:prstGeom>
        </p:spPr>
        <p:txBody>
          <a:bodyPr lIns="182196" tIns="91098" rIns="182196" bIns="91098"/>
          <a:lstStyle>
            <a:lvl1pPr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716945" y="3369537"/>
            <a:ext cx="11721651" cy="6376086"/>
          </a:xfrm>
          <a:prstGeom prst="rect">
            <a:avLst/>
          </a:prstGeom>
        </p:spPr>
        <p:txBody>
          <a:bodyPr lIns="182196" tIns="91098" rIns="182196" bIns="91098"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14860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" y="1606378"/>
            <a:ext cx="11859397" cy="10379248"/>
          </a:xfrm>
          <a:prstGeom prst="rect">
            <a:avLst/>
          </a:prstGeom>
        </p:spPr>
        <p:txBody>
          <a:bodyPr lIns="182196" tIns="91098" rIns="182196" bIns="91098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2884408" y="3533783"/>
            <a:ext cx="10676543" cy="6648450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37" y="3077614"/>
            <a:ext cx="518847" cy="743677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086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3968" y="2578343"/>
            <a:ext cx="11009276" cy="8559330"/>
          </a:xfrm>
          <a:prstGeom prst="rect">
            <a:avLst/>
          </a:prstGeom>
        </p:spPr>
        <p:txBody>
          <a:bodyPr lIns="182196" tIns="91098" rIns="182196" bIns="91098"/>
          <a:lstStyle>
            <a:lvl1pPr marL="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2884408" y="2578336"/>
            <a:ext cx="10676543" cy="8559328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11340587" y="2578345"/>
            <a:ext cx="518847" cy="855932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r>
              <a:rPr lang="ru-RU" sz="3600" dirty="0">
                <a:solidFill>
                  <a:prstClr val="black"/>
                </a:solidFill>
              </a:rPr>
              <a:t> </a:t>
            </a:r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37" y="2578345"/>
            <a:ext cx="518847" cy="855932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r>
              <a:rPr lang="ru-RU" sz="3600" dirty="0">
                <a:solidFill>
                  <a:prstClr val="black"/>
                </a:solidFill>
              </a:rPr>
              <a:t> </a:t>
            </a:r>
            <a:endParaRPr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651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2" y="1735836"/>
            <a:ext cx="4966706" cy="4968000"/>
          </a:xfrm>
          <a:prstGeom prst="rect">
            <a:avLst/>
          </a:prstGeom>
        </p:spPr>
        <p:txBody>
          <a:bodyPr lIns="182196" tIns="91098" rIns="182196" bIns="91098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1488792" y="3139621"/>
            <a:ext cx="12072159" cy="7436774"/>
          </a:xfrm>
          <a:prstGeom prst="rect">
            <a:avLst/>
          </a:prstGeom>
        </p:spPr>
        <p:txBody>
          <a:bodyPr lIns="182196" tIns="91098" rIns="182196" bIns="91098" anchor="ctr" anchorCtr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9991548" y="3139610"/>
            <a:ext cx="518847" cy="743677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994435" y="1735836"/>
            <a:ext cx="4966706" cy="4968000"/>
          </a:xfrm>
          <a:prstGeom prst="rect">
            <a:avLst/>
          </a:prstGeom>
        </p:spPr>
        <p:txBody>
          <a:bodyPr lIns="182196" tIns="91098" rIns="182196" bIns="91098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6725908"/>
            <a:ext cx="4966706" cy="4968000"/>
          </a:xfrm>
          <a:prstGeom prst="rect">
            <a:avLst/>
          </a:prstGeom>
        </p:spPr>
        <p:txBody>
          <a:bodyPr lIns="182196" tIns="91098" rIns="182196" bIns="91098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4994435" y="6725908"/>
            <a:ext cx="4966706" cy="4968000"/>
          </a:xfrm>
          <a:prstGeom prst="rect">
            <a:avLst/>
          </a:prstGeom>
        </p:spPr>
        <p:txBody>
          <a:bodyPr lIns="182196" tIns="91098" rIns="182196" bIns="91098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86407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5337552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7" y="3243568"/>
            <a:ext cx="439723" cy="915388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96" tIns="91098" rIns="182196" bIns="91098" rtlCol="0" anchor="ctr"/>
          <a:lstStyle/>
          <a:p>
            <a:pPr algn="ctr" defTabSz="1821876"/>
            <a:endParaRPr lang="ru-RU" sz="3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7660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3411455"/>
            <a:ext cx="24377650" cy="8985994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51458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139" y="730259"/>
            <a:ext cx="21025723" cy="26511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09850" indent="0">
              <a:buNone/>
              <a:defRPr sz="4000" b="1"/>
            </a:lvl2pPr>
            <a:lvl3pPr marL="1819692" indent="0">
              <a:buNone/>
              <a:defRPr sz="3600" b="1"/>
            </a:lvl3pPr>
            <a:lvl4pPr marL="2729528" indent="0">
              <a:buNone/>
              <a:defRPr sz="3200" b="1"/>
            </a:lvl4pPr>
            <a:lvl5pPr marL="3639370" indent="0">
              <a:buNone/>
              <a:defRPr sz="3200" b="1"/>
            </a:lvl5pPr>
            <a:lvl6pPr marL="4549208" indent="0">
              <a:buNone/>
              <a:defRPr sz="3200" b="1"/>
            </a:lvl6pPr>
            <a:lvl7pPr marL="5459046" indent="0">
              <a:buNone/>
              <a:defRPr sz="3200" b="1"/>
            </a:lvl7pPr>
            <a:lvl8pPr marL="6368884" indent="0">
              <a:buNone/>
              <a:defRPr sz="3200" b="1"/>
            </a:lvl8pPr>
            <a:lvl9pPr marL="7278724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09850" indent="0">
              <a:buNone/>
              <a:defRPr sz="4000" b="1"/>
            </a:lvl2pPr>
            <a:lvl3pPr marL="1819692" indent="0">
              <a:buNone/>
              <a:defRPr sz="3600" b="1"/>
            </a:lvl3pPr>
            <a:lvl4pPr marL="2729528" indent="0">
              <a:buNone/>
              <a:defRPr sz="3200" b="1"/>
            </a:lvl4pPr>
            <a:lvl5pPr marL="3639370" indent="0">
              <a:buNone/>
              <a:defRPr sz="3200" b="1"/>
            </a:lvl5pPr>
            <a:lvl6pPr marL="4549208" indent="0">
              <a:buNone/>
              <a:defRPr sz="3200" b="1"/>
            </a:lvl6pPr>
            <a:lvl7pPr marL="5459046" indent="0">
              <a:buNone/>
              <a:defRPr sz="3200" b="1"/>
            </a:lvl7pPr>
            <a:lvl8pPr marL="6368884" indent="0">
              <a:buNone/>
              <a:defRPr sz="3200" b="1"/>
            </a:lvl8pPr>
            <a:lvl9pPr marL="7278724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C981-A961-4A9A-8C2F-D201A8804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08D2-926F-4B4F-93BB-5AB14AF7F3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1638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2946070"/>
            <a:ext cx="24377650" cy="10769932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23" rIns="0" bIns="0" rtlCol="0">
            <a:spAutoFit/>
          </a:bodyPr>
          <a:lstStyle/>
          <a:p>
            <a:pPr marL="25323" defTabSz="1821876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32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37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1876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25" y="1072281"/>
            <a:ext cx="5225109" cy="1873794"/>
          </a:xfrm>
          <a:prstGeom prst="rect">
            <a:avLst/>
          </a:prstGeom>
        </p:spPr>
        <p:txBody>
          <a:bodyPr lIns="182196" tIns="91098" rIns="182196" bIns="91098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2248993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324" y="4260851"/>
            <a:ext cx="20721003" cy="2940050"/>
          </a:xfrm>
          <a:prstGeom prst="rect">
            <a:avLst/>
          </a:prstGeom>
        </p:spPr>
        <p:txBody>
          <a:bodyPr lIns="217673" tIns="108836" rIns="217673" bIns="10883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  <a:prstGeom prst="rect">
            <a:avLst/>
          </a:prstGeom>
        </p:spPr>
        <p:txBody>
          <a:bodyPr lIns="217673" tIns="108836" rIns="217673" bIns="10883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 lIns="217673" tIns="108836" rIns="217673" bIns="108836"/>
          <a:lstStyle/>
          <a:p>
            <a:fld id="{E9C4A547-CB42-4A2F-B6D0-0415DDD3B94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</p:spPr>
        <p:txBody>
          <a:bodyPr lIns="217673" tIns="108836" rIns="217673" bIns="108836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1B67-1B56-410F-97C3-ECCC2E94D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4532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21" y="-1"/>
            <a:ext cx="24377648" cy="13727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6068" y="2590326"/>
            <a:ext cx="1677041" cy="19674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3613216" y="4808244"/>
            <a:ext cx="8761648" cy="800220"/>
          </a:xfrm>
          <a:prstGeom prst="rect">
            <a:avLst/>
          </a:prstGeom>
          <a:noFill/>
        </p:spPr>
        <p:txBody>
          <a:bodyPr wrap="square" lIns="182483" tIns="91242" rIns="182483" bIns="91242" rtlCol="0">
            <a:spAutoFit/>
          </a:bodyPr>
          <a:lstStyle/>
          <a:p>
            <a:pPr algn="ctr" defTabSz="1824787"/>
            <a:r>
              <a:rPr lang="ru-RU" sz="2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 defTabSz="1824787"/>
            <a:r>
              <a:rPr lang="ru-RU" sz="2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0550" y="7691720"/>
            <a:ext cx="9719096" cy="1680460"/>
          </a:xfrm>
          <a:prstGeom prst="rect">
            <a:avLst/>
          </a:prstGeom>
          <a:noFill/>
        </p:spPr>
        <p:txBody>
          <a:bodyPr wrap="square" lIns="182483" tIns="91242" rIns="182483" bIns="91242" rtlCol="0">
            <a:spAutoFit/>
          </a:bodyPr>
          <a:lstStyle>
            <a:lvl1pPr marL="0" indent="0">
              <a:buNone/>
              <a:defRPr lang="ru-RU" sz="10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3600" dirty="0" smtClean="0"/>
            </a:lvl2pPr>
            <a:lvl3pPr>
              <a:defRPr lang="ru-RU" sz="36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73056" y="11054814"/>
            <a:ext cx="11128651" cy="801244"/>
          </a:xfrm>
          <a:prstGeom prst="rect">
            <a:avLst/>
          </a:prstGeom>
        </p:spPr>
        <p:txBody>
          <a:bodyPr vert="horz" wrap="square" lIns="0" tIns="25355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3600" smtClean="0"/>
            </a:lvl2pPr>
            <a:lvl3pPr>
              <a:defRPr lang="ru-RU" sz="36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25355" lvl="0">
              <a:spcBef>
                <a:spcPts val="2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22907234" y="9283016"/>
            <a:ext cx="987961" cy="9982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1824787"/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824787"/>
              <a:endParaRPr sz="36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75110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25392" y="-1"/>
            <a:ext cx="11062566" cy="13697954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8760"/>
            <a:ext cx="11062566" cy="1370724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769" y="18046"/>
            <a:ext cx="11088746" cy="2598728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25390" y="11117272"/>
            <a:ext cx="11062566" cy="2598728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23389708" y="11399248"/>
            <a:ext cx="987961" cy="9982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1824787"/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824787"/>
              <a:endParaRPr sz="3600"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10171921" y="2616791"/>
            <a:ext cx="917907" cy="8500498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03411" y="210457"/>
            <a:ext cx="1834198" cy="21517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3481559" y="914694"/>
            <a:ext cx="7660880" cy="1046440"/>
          </a:xfrm>
          <a:prstGeom prst="rect">
            <a:avLst/>
          </a:prstGeom>
          <a:noFill/>
        </p:spPr>
        <p:txBody>
          <a:bodyPr wrap="square" lIns="182483" tIns="91242" rIns="182483" bIns="91242" rtlCol="0">
            <a:spAutoFit/>
          </a:bodyPr>
          <a:lstStyle/>
          <a:p>
            <a:pPr defTabSz="1824787"/>
            <a:r>
              <a:rPr lang="ru-RU" sz="28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defTabSz="1824787"/>
            <a:r>
              <a:rPr lang="ru-RU" sz="28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0684" y="2800750"/>
            <a:ext cx="7871949" cy="7975600"/>
          </a:xfrm>
          <a:prstGeom prst="rect">
            <a:avLst/>
          </a:prstGeom>
        </p:spPr>
        <p:txBody>
          <a:bodyPr lIns="182483" tIns="91242" rIns="182483" bIns="91242" anchor="ctr" anchorCtr="0"/>
          <a:lstStyle>
            <a:lvl1pPr marL="0" indent="0" algn="r">
              <a:buNone/>
              <a:defRPr sz="9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922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9926" y="10295"/>
            <a:ext cx="11112305" cy="136916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1824787"/>
            <a:endParaRPr sz="4200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10170849" y="2820194"/>
            <a:ext cx="951384" cy="8071828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4787"/>
            <a:endParaRPr sz="420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0684" y="2800750"/>
            <a:ext cx="7871949" cy="7975600"/>
          </a:xfrm>
          <a:prstGeom prst="rect">
            <a:avLst/>
          </a:prstGeom>
        </p:spPr>
        <p:txBody>
          <a:bodyPr lIns="182483" tIns="91242" rIns="182483" bIns="91242" anchor="ctr" anchorCtr="0"/>
          <a:lstStyle>
            <a:lvl1pPr marL="0" indent="0" algn="r">
              <a:buNone/>
              <a:defRPr sz="9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23389708" y="11399248"/>
            <a:ext cx="987961" cy="9982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1824787"/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824787"/>
              <a:endParaRPr sz="36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28504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19" y="3788604"/>
            <a:ext cx="14067934" cy="6138792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994236" y="1558307"/>
            <a:ext cx="12164845" cy="1000305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994234" y="1555845"/>
            <a:ext cx="12164845" cy="10003050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9258" y="6986927"/>
            <a:ext cx="11219815" cy="4680326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1665546" y="1679648"/>
            <a:ext cx="0" cy="998758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8856077" y="1555824"/>
            <a:ext cx="0" cy="54072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4502063" y="4489106"/>
            <a:ext cx="0" cy="24978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1505644" y="9792388"/>
            <a:ext cx="340579" cy="34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483" tIns="91242" rIns="182483" bIns="91242" rtlCol="0" anchor="ctr"/>
          <a:lstStyle/>
          <a:p>
            <a:pPr algn="ctr" defTabSz="1824787"/>
            <a:endParaRPr lang="ru-RU" sz="360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4324310" y="6845988"/>
            <a:ext cx="340579" cy="34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483" tIns="91242" rIns="182483" bIns="91242" rtlCol="0" anchor="ctr"/>
          <a:lstStyle/>
          <a:p>
            <a:pPr algn="ctr" defTabSz="1824787"/>
            <a:endParaRPr lang="ru-RU" sz="360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8691972" y="1384988"/>
            <a:ext cx="340579" cy="34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483" tIns="91242" rIns="182483" bIns="91242" rtlCol="0" anchor="ctr"/>
          <a:lstStyle/>
          <a:p>
            <a:pPr algn="ctr" defTabSz="1824787"/>
            <a:endParaRPr lang="ru-RU" sz="360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79360" y="3603235"/>
            <a:ext cx="8543559" cy="6140450"/>
          </a:xfrm>
          <a:prstGeom prst="rect">
            <a:avLst/>
          </a:prstGeom>
        </p:spPr>
        <p:txBody>
          <a:bodyPr lIns="182483" tIns="91242" rIns="182483" bIns="91242" anchor="ctr" anchorCtr="0"/>
          <a:lstStyle>
            <a:lvl1pPr marL="0" indent="0">
              <a:lnSpc>
                <a:spcPts val="10378"/>
              </a:lnSpc>
              <a:buNone/>
              <a:defRPr sz="10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14579381" y="10560674"/>
            <a:ext cx="987961" cy="9982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14938732" y="10798603"/>
            <a:ext cx="307078" cy="576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037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23" y="19293"/>
            <a:ext cx="24377648" cy="1372717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2"/>
            <a:ext cx="24377650" cy="13765756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483" tIns="91242" rIns="182483" bIns="91242" rtlCol="0" anchor="ctr"/>
          <a:lstStyle/>
          <a:p>
            <a:pPr algn="ctr" defTabSz="1824787"/>
            <a:endParaRPr lang="ru-RU" sz="36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319002" y="3555427"/>
            <a:ext cx="7144929" cy="4994974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483" tIns="91242" rIns="182483" bIns="91242" rtlCol="0" anchor="ctr"/>
          <a:lstStyle/>
          <a:p>
            <a:pPr algn="ctr" defTabSz="1824787"/>
            <a:endParaRPr lang="ru-RU" sz="360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5190760" y="8293263"/>
            <a:ext cx="12188825" cy="1458826"/>
          </a:xfrm>
          <a:prstGeom prst="rect">
            <a:avLst/>
          </a:prstGeom>
        </p:spPr>
        <p:txBody>
          <a:bodyPr wrap="square" lIns="182483" tIns="91242" rIns="182483" bIns="91242">
            <a:spAutoFit/>
          </a:bodyPr>
          <a:lstStyle/>
          <a:p>
            <a:pPr marL="25355" marR="10138" indent="315547" algn="ctr" defTabSz="1824787">
              <a:lnSpc>
                <a:spcPct val="114799"/>
              </a:lnSpc>
              <a:spcBef>
                <a:spcPts val="200"/>
              </a:spcBef>
            </a:pPr>
            <a:r>
              <a:rPr lang="ru-RU" sz="3600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z="3600" spc="-90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sz="3600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sz="3600" dirty="0">
                <a:solidFill>
                  <a:srgbClr val="FFFFFF"/>
                </a:solidFill>
                <a:cs typeface="Arial"/>
              </a:rPr>
            </a:br>
            <a:r>
              <a:rPr lang="ru-RU" sz="3600" spc="-20" dirty="0">
                <a:solidFill>
                  <a:srgbClr val="FFFFFF"/>
                </a:solidFill>
                <a:cs typeface="Arial"/>
              </a:rPr>
              <a:t>ВЫВОДЫ</a:t>
            </a:r>
            <a:endParaRPr lang="ru-RU" sz="360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5250392" y="776942"/>
            <a:ext cx="1827724" cy="362696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6916504" y="18059"/>
            <a:ext cx="10544645" cy="13747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6916502" y="11711855"/>
            <a:ext cx="10544649" cy="2071966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6995872" y="11711834"/>
            <a:ext cx="17276456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6687751" y="11490536"/>
            <a:ext cx="448065" cy="432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483" tIns="91242" rIns="182483" bIns="91242" rtlCol="0" anchor="ctr"/>
          <a:lstStyle/>
          <a:p>
            <a:pPr algn="ctr" defTabSz="1824787"/>
            <a:endParaRPr lang="ru-RU" sz="360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6916502" y="18044"/>
            <a:ext cx="0" cy="1369795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10658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8871" y="3484319"/>
            <a:ext cx="9018315" cy="6747378"/>
          </a:xfrm>
          <a:prstGeom prst="rect">
            <a:avLst/>
          </a:prstGeom>
        </p:spPr>
        <p:txBody>
          <a:bodyPr lIns="0" tIns="0" rIns="182483" bIns="91242" anchor="ctr" anchorCtr="0"/>
          <a:lstStyle>
            <a:lvl1pPr marL="25355" marR="10138" indent="0" algn="l" defTabSz="1824787" rtl="0" eaLnBrk="1" latinLnBrk="0" hangingPunct="1">
              <a:spcBef>
                <a:spcPts val="1810"/>
              </a:spcBef>
              <a:buNone/>
              <a:defRPr lang="ru-RU" sz="9600" kern="1200" spc="-50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3484319"/>
            <a:ext cx="810049" cy="6747378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12468153" y="-2"/>
            <a:ext cx="2188756" cy="13716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10921560" y="9800318"/>
            <a:ext cx="987961" cy="9982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11280911" y="10038247"/>
            <a:ext cx="307078" cy="57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95542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55" rIns="0" bIns="0" rtlCol="0">
            <a:spAutoFit/>
          </a:bodyPr>
          <a:lstStyle/>
          <a:p>
            <a:pPr marL="25355" defTabSz="1824787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16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385"/>
            <a:ext cx="5484971" cy="730250"/>
          </a:xfrm>
          <a:prstGeom prst="rect">
            <a:avLst/>
          </a:prstGeom>
        </p:spPr>
        <p:txBody>
          <a:bodyPr vert="horz" lIns="182483" tIns="91242" rIns="182483" bIns="91242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1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09" y="1072281"/>
            <a:ext cx="5225109" cy="1873794"/>
          </a:xfrm>
          <a:prstGeom prst="rect">
            <a:avLst/>
          </a:prstGeom>
        </p:spPr>
        <p:txBody>
          <a:bodyPr lIns="182483" tIns="91242" rIns="182483" bIns="91242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2725083" y="3403242"/>
            <a:ext cx="6156918" cy="885466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2544465" y="4218912"/>
            <a:ext cx="6518150" cy="1642908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9459815" y="3403242"/>
            <a:ext cx="6156918" cy="885466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9279177" y="4218912"/>
            <a:ext cx="6518150" cy="1642908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16194529" y="3403242"/>
            <a:ext cx="6156918" cy="885466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16013891" y="4218912"/>
            <a:ext cx="6518150" cy="1642908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199566" y="6062935"/>
            <a:ext cx="5114032" cy="5786186"/>
          </a:xfrm>
          <a:prstGeom prst="rect">
            <a:avLst/>
          </a:prstGeom>
        </p:spPr>
        <p:txBody>
          <a:bodyPr lIns="182483" tIns="91242" rIns="182483" bIns="91242"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9979600" y="6062935"/>
            <a:ext cx="5114032" cy="5786186"/>
          </a:xfrm>
          <a:prstGeom prst="rect">
            <a:avLst/>
          </a:prstGeom>
        </p:spPr>
        <p:txBody>
          <a:bodyPr lIns="182483" tIns="91242" rIns="182483" bIns="91242"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683454" y="6062935"/>
            <a:ext cx="5114032" cy="5786186"/>
          </a:xfrm>
          <a:prstGeom prst="rect">
            <a:avLst/>
          </a:prstGeom>
        </p:spPr>
        <p:txBody>
          <a:bodyPr lIns="182483" tIns="91242" rIns="182483" bIns="91242"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852132" y="4462735"/>
            <a:ext cx="5919300" cy="1099886"/>
          </a:xfrm>
          <a:prstGeom prst="rect">
            <a:avLst/>
          </a:prstGeom>
        </p:spPr>
        <p:txBody>
          <a:bodyPr lIns="182483" tIns="91242" rIns="182483" bIns="91242" anchor="ctr" anchorCtr="0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9563464" y="4462735"/>
            <a:ext cx="5919300" cy="1099886"/>
          </a:xfrm>
          <a:prstGeom prst="rect">
            <a:avLst/>
          </a:prstGeom>
        </p:spPr>
        <p:txBody>
          <a:bodyPr lIns="182483" tIns="91242" rIns="182483" bIns="91242" anchor="ctr" anchorCtr="0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16327844" y="4462735"/>
            <a:ext cx="5919300" cy="1099886"/>
          </a:xfrm>
          <a:prstGeom prst="rect">
            <a:avLst/>
          </a:prstGeom>
        </p:spPr>
        <p:txBody>
          <a:bodyPr lIns="182483" tIns="91242" rIns="182483" bIns="91242" anchor="ctr" anchorCtr="0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564173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55" rIns="0" bIns="0" rtlCol="0">
            <a:spAutoFit/>
          </a:bodyPr>
          <a:lstStyle/>
          <a:p>
            <a:pPr marL="25355" defTabSz="1824787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16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385"/>
            <a:ext cx="5484971" cy="730250"/>
          </a:xfrm>
          <a:prstGeom prst="rect">
            <a:avLst/>
          </a:prstGeom>
        </p:spPr>
        <p:txBody>
          <a:bodyPr vert="horz" lIns="182483" tIns="91242" rIns="182483" bIns="91242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1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09" y="1072281"/>
            <a:ext cx="5225109" cy="1873794"/>
          </a:xfrm>
          <a:prstGeom prst="rect">
            <a:avLst/>
          </a:prstGeom>
        </p:spPr>
        <p:txBody>
          <a:bodyPr lIns="182483" tIns="91242" rIns="182483" bIns="91242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999748" y="3374224"/>
            <a:ext cx="16617237" cy="9337140"/>
          </a:xfrm>
          <a:prstGeom prst="rect">
            <a:avLst/>
          </a:prstGeom>
        </p:spPr>
        <p:txBody>
          <a:bodyPr lIns="182483" tIns="91242" rIns="182483" bIns="91242"/>
          <a:lstStyle>
            <a:lvl1pPr marL="25355" indent="0" algn="l" defTabSz="1824787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1" y="3243568"/>
            <a:ext cx="439723" cy="915388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483" tIns="91242" rIns="182483" bIns="91242" rtlCol="0" anchor="ctr"/>
          <a:lstStyle/>
          <a:p>
            <a:pPr algn="ctr" defTabSz="1824787"/>
            <a:endParaRPr lang="ru-RU" sz="3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08920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C981-A961-4A9A-8C2F-D201A8804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08D2-926F-4B4F-93BB-5AB14AF7F3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0786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55" rIns="0" bIns="0" rtlCol="0">
            <a:spAutoFit/>
          </a:bodyPr>
          <a:lstStyle/>
          <a:p>
            <a:pPr marL="25355" defTabSz="1824787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16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385"/>
            <a:ext cx="5484971" cy="730250"/>
          </a:xfrm>
          <a:prstGeom prst="rect">
            <a:avLst/>
          </a:prstGeom>
        </p:spPr>
        <p:txBody>
          <a:bodyPr vert="horz" lIns="182483" tIns="91242" rIns="182483" bIns="91242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1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09" y="1072281"/>
            <a:ext cx="5225109" cy="1873794"/>
          </a:xfrm>
          <a:prstGeom prst="rect">
            <a:avLst/>
          </a:prstGeom>
        </p:spPr>
        <p:txBody>
          <a:bodyPr lIns="182483" tIns="91242" rIns="182483" bIns="91242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999748" y="3374224"/>
            <a:ext cx="10360503" cy="9337140"/>
          </a:xfrm>
          <a:prstGeom prst="rect">
            <a:avLst/>
          </a:prstGeom>
        </p:spPr>
        <p:txBody>
          <a:bodyPr lIns="182483" tIns="91242" rIns="182483" bIns="91242"/>
          <a:lstStyle>
            <a:lvl1pPr marL="25355" indent="0" algn="l" defTabSz="1824787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2874448" y="3374224"/>
            <a:ext cx="10515241" cy="9337140"/>
          </a:xfrm>
          <a:prstGeom prst="rect">
            <a:avLst/>
          </a:prstGeom>
        </p:spPr>
        <p:txBody>
          <a:bodyPr lIns="182483" tIns="91242" rIns="182483" bIns="91242"/>
          <a:lstStyle>
            <a:lvl1pPr marL="25355" indent="0" algn="l" defTabSz="1824787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" y="3243568"/>
            <a:ext cx="439723" cy="915388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483" tIns="91242" rIns="182483" bIns="91242" rtlCol="0" anchor="ctr"/>
          <a:lstStyle/>
          <a:p>
            <a:pPr algn="ctr" defTabSz="1824787"/>
            <a:endParaRPr lang="ru-RU" sz="3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83691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55" rIns="0" bIns="0" rtlCol="0">
            <a:spAutoFit/>
          </a:bodyPr>
          <a:lstStyle/>
          <a:p>
            <a:pPr marL="25355" defTabSz="1824787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16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385"/>
            <a:ext cx="5484971" cy="730250"/>
          </a:xfrm>
          <a:prstGeom prst="rect">
            <a:avLst/>
          </a:prstGeom>
        </p:spPr>
        <p:txBody>
          <a:bodyPr vert="horz" lIns="182483" tIns="91242" rIns="182483" bIns="91242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1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4787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09" y="1072281"/>
            <a:ext cx="5225109" cy="1873794"/>
          </a:xfrm>
          <a:prstGeom prst="rect">
            <a:avLst/>
          </a:prstGeom>
        </p:spPr>
        <p:txBody>
          <a:bodyPr lIns="182483" tIns="91242" rIns="182483" bIns="91242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999727" y="3374224"/>
            <a:ext cx="6722901" cy="9337140"/>
          </a:xfrm>
          <a:prstGeom prst="rect">
            <a:avLst/>
          </a:prstGeom>
        </p:spPr>
        <p:txBody>
          <a:bodyPr lIns="182483" tIns="91242" rIns="182483" bIns="91242"/>
          <a:lstStyle>
            <a:lvl1pPr marL="25355" indent="0" algn="l" defTabSz="1824787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6666786" y="3374224"/>
            <a:ext cx="6722901" cy="9337140"/>
          </a:xfrm>
          <a:prstGeom prst="rect">
            <a:avLst/>
          </a:prstGeom>
        </p:spPr>
        <p:txBody>
          <a:bodyPr lIns="182483" tIns="91242" rIns="182483" bIns="91242"/>
          <a:lstStyle>
            <a:lvl1pPr marL="25355" indent="0" algn="l" defTabSz="1824787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9334446" y="3374224"/>
            <a:ext cx="6722901" cy="9337140"/>
          </a:xfrm>
          <a:prstGeom prst="rect">
            <a:avLst/>
          </a:prstGeom>
        </p:spPr>
        <p:txBody>
          <a:bodyPr lIns="182483" tIns="91242" rIns="182483" bIns="91242"/>
          <a:lstStyle>
            <a:lvl1pPr marL="25355" indent="0" algn="l" defTabSz="1824787" rtl="0" eaLnBrk="1" latinLnBrk="0" hangingPunct="1"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1" y="3243568"/>
            <a:ext cx="439723" cy="915388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483" tIns="91242" rIns="182483" bIns="91242" rtlCol="0" anchor="ctr"/>
          <a:lstStyle/>
          <a:p>
            <a:pPr algn="ctr" defTabSz="1824787"/>
            <a:endParaRPr lang="ru-RU" sz="3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0187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3154122"/>
            <a:ext cx="16175587" cy="7756632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11686448" y="1687899"/>
            <a:ext cx="12691202" cy="9887638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7380" y="2311025"/>
            <a:ext cx="10590291" cy="7952394"/>
          </a:xfrm>
          <a:prstGeom prst="rect">
            <a:avLst/>
          </a:prstGeom>
        </p:spPr>
        <p:txBody>
          <a:bodyPr lIns="182483" tIns="91242" rIns="182483" bIns="91242"/>
          <a:lstStyle>
            <a:lvl1pPr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55" rIns="0" bIns="0" rtlCol="0">
            <a:spAutoFit/>
          </a:bodyPr>
          <a:lstStyle/>
          <a:p>
            <a:pPr marL="25355" defTabSz="1824787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16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385"/>
            <a:ext cx="5484971" cy="730250"/>
          </a:xfrm>
          <a:prstGeom prst="rect">
            <a:avLst/>
          </a:prstGeom>
        </p:spPr>
        <p:txBody>
          <a:bodyPr vert="horz" lIns="182483" tIns="91242" rIns="182483" bIns="91242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716945" y="3369521"/>
            <a:ext cx="11721651" cy="6376086"/>
          </a:xfrm>
          <a:prstGeom prst="rect">
            <a:avLst/>
          </a:prstGeom>
        </p:spPr>
        <p:txBody>
          <a:bodyPr lIns="182483" tIns="91242" rIns="182483" bIns="91242"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21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09" y="1072281"/>
            <a:ext cx="5225109" cy="1873794"/>
          </a:xfrm>
          <a:prstGeom prst="rect">
            <a:avLst/>
          </a:prstGeom>
        </p:spPr>
        <p:txBody>
          <a:bodyPr lIns="182483" tIns="91242" rIns="182483" bIns="91242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532739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" y="1606378"/>
            <a:ext cx="11859397" cy="10379248"/>
          </a:xfrm>
          <a:prstGeom prst="rect">
            <a:avLst/>
          </a:prstGeom>
        </p:spPr>
        <p:txBody>
          <a:bodyPr lIns="182483" tIns="91242" rIns="182483" bIns="91242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55" rIns="0" bIns="0" rtlCol="0">
            <a:spAutoFit/>
          </a:bodyPr>
          <a:lstStyle/>
          <a:p>
            <a:pPr marL="25355" defTabSz="1824787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16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385"/>
            <a:ext cx="5484971" cy="730250"/>
          </a:xfrm>
          <a:prstGeom prst="rect">
            <a:avLst/>
          </a:prstGeom>
        </p:spPr>
        <p:txBody>
          <a:bodyPr vert="horz" lIns="182483" tIns="91242" rIns="182483" bIns="91242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2884408" y="3533783"/>
            <a:ext cx="10676543" cy="6648450"/>
          </a:xfrm>
          <a:prstGeom prst="rect">
            <a:avLst/>
          </a:prstGeom>
        </p:spPr>
        <p:txBody>
          <a:bodyPr lIns="182483" tIns="91242" rIns="182483" bIns="91242" anchor="ctr" anchorCtr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21" y="3077614"/>
            <a:ext cx="518847" cy="743677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836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3968" y="2578343"/>
            <a:ext cx="11009276" cy="8559330"/>
          </a:xfrm>
          <a:prstGeom prst="rect">
            <a:avLst/>
          </a:prstGeom>
        </p:spPr>
        <p:txBody>
          <a:bodyPr lIns="182483" tIns="91242" rIns="182483" bIns="91242"/>
          <a:lstStyle>
            <a:lvl1pPr marL="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55" rIns="0" bIns="0" rtlCol="0">
            <a:spAutoFit/>
          </a:bodyPr>
          <a:lstStyle/>
          <a:p>
            <a:pPr marL="25355" defTabSz="1824787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16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385"/>
            <a:ext cx="5484971" cy="730250"/>
          </a:xfrm>
          <a:prstGeom prst="rect">
            <a:avLst/>
          </a:prstGeom>
        </p:spPr>
        <p:txBody>
          <a:bodyPr vert="horz" lIns="182483" tIns="91242" rIns="182483" bIns="91242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2884408" y="2578336"/>
            <a:ext cx="10676543" cy="8559328"/>
          </a:xfrm>
          <a:prstGeom prst="rect">
            <a:avLst/>
          </a:prstGeom>
        </p:spPr>
        <p:txBody>
          <a:bodyPr lIns="182483" tIns="91242" rIns="182483" bIns="91242" anchor="ctr" anchorCtr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11340571" y="2578345"/>
            <a:ext cx="518847" cy="855932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4787"/>
            <a:r>
              <a:rPr lang="ru-RU" sz="3600" dirty="0">
                <a:solidFill>
                  <a:prstClr val="black"/>
                </a:solidFill>
              </a:rPr>
              <a:t> </a:t>
            </a:r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21" y="2578345"/>
            <a:ext cx="518847" cy="855932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4787"/>
            <a:r>
              <a:rPr lang="ru-RU" sz="3600" dirty="0">
                <a:solidFill>
                  <a:prstClr val="black"/>
                </a:solidFill>
              </a:rPr>
              <a:t> </a:t>
            </a:r>
            <a:endParaRPr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1015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2" y="1735836"/>
            <a:ext cx="4966706" cy="4968000"/>
          </a:xfrm>
          <a:prstGeom prst="rect">
            <a:avLst/>
          </a:prstGeom>
        </p:spPr>
        <p:txBody>
          <a:bodyPr lIns="182483" tIns="91242" rIns="182483" bIns="91242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55" rIns="0" bIns="0" rtlCol="0">
            <a:spAutoFit/>
          </a:bodyPr>
          <a:lstStyle/>
          <a:p>
            <a:pPr marL="25355" defTabSz="1824787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16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385"/>
            <a:ext cx="5484971" cy="730250"/>
          </a:xfrm>
          <a:prstGeom prst="rect">
            <a:avLst/>
          </a:prstGeom>
        </p:spPr>
        <p:txBody>
          <a:bodyPr vert="horz" lIns="182483" tIns="91242" rIns="182483" bIns="91242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1488792" y="3139621"/>
            <a:ext cx="12072159" cy="7436774"/>
          </a:xfrm>
          <a:prstGeom prst="rect">
            <a:avLst/>
          </a:prstGeom>
        </p:spPr>
        <p:txBody>
          <a:bodyPr lIns="182483" tIns="91242" rIns="182483" bIns="91242" anchor="ctr" anchorCtr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9991532" y="3139610"/>
            <a:ext cx="518847" cy="743677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994435" y="1735836"/>
            <a:ext cx="4966706" cy="4968000"/>
          </a:xfrm>
          <a:prstGeom prst="rect">
            <a:avLst/>
          </a:prstGeom>
        </p:spPr>
        <p:txBody>
          <a:bodyPr lIns="182483" tIns="91242" rIns="182483" bIns="91242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6725908"/>
            <a:ext cx="4966706" cy="4968000"/>
          </a:xfrm>
          <a:prstGeom prst="rect">
            <a:avLst/>
          </a:prstGeom>
        </p:spPr>
        <p:txBody>
          <a:bodyPr lIns="182483" tIns="91242" rIns="182483" bIns="91242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4994435" y="6725908"/>
            <a:ext cx="4966706" cy="4968000"/>
          </a:xfrm>
          <a:prstGeom prst="rect">
            <a:avLst/>
          </a:prstGeom>
        </p:spPr>
        <p:txBody>
          <a:bodyPr lIns="182483" tIns="91242" rIns="182483" bIns="91242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20399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55" rIns="0" bIns="0" rtlCol="0">
            <a:spAutoFit/>
          </a:bodyPr>
          <a:lstStyle/>
          <a:p>
            <a:pPr marL="25355" defTabSz="1824787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16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385"/>
            <a:ext cx="5484971" cy="730250"/>
          </a:xfrm>
          <a:prstGeom prst="rect">
            <a:avLst/>
          </a:prstGeom>
        </p:spPr>
        <p:txBody>
          <a:bodyPr vert="horz" lIns="182483" tIns="91242" rIns="182483" bIns="91242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1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09" y="1072281"/>
            <a:ext cx="5225109" cy="1873794"/>
          </a:xfrm>
          <a:prstGeom prst="rect">
            <a:avLst/>
          </a:prstGeom>
        </p:spPr>
        <p:txBody>
          <a:bodyPr lIns="182483" tIns="91242" rIns="182483" bIns="91242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3074318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55" rIns="0" bIns="0" rtlCol="0">
            <a:spAutoFit/>
          </a:bodyPr>
          <a:lstStyle/>
          <a:p>
            <a:pPr marL="25355" defTabSz="1824787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16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385"/>
            <a:ext cx="5484971" cy="730250"/>
          </a:xfrm>
          <a:prstGeom prst="rect">
            <a:avLst/>
          </a:prstGeom>
        </p:spPr>
        <p:txBody>
          <a:bodyPr vert="horz" lIns="182483" tIns="91242" rIns="182483" bIns="91242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1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09" y="1072281"/>
            <a:ext cx="5225109" cy="1873794"/>
          </a:xfrm>
          <a:prstGeom prst="rect">
            <a:avLst/>
          </a:prstGeom>
        </p:spPr>
        <p:txBody>
          <a:bodyPr lIns="182483" tIns="91242" rIns="182483" bIns="91242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1" y="3243568"/>
            <a:ext cx="439723" cy="915388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483" tIns="91242" rIns="182483" bIns="91242" rtlCol="0" anchor="ctr"/>
          <a:lstStyle/>
          <a:p>
            <a:pPr algn="ctr" defTabSz="1824787"/>
            <a:endParaRPr lang="ru-RU" sz="3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0185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3411455"/>
            <a:ext cx="24377650" cy="8985994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55" rIns="0" bIns="0" rtlCol="0">
            <a:spAutoFit/>
          </a:bodyPr>
          <a:lstStyle/>
          <a:p>
            <a:pPr marL="25355" defTabSz="1824787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16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385"/>
            <a:ext cx="5484971" cy="730250"/>
          </a:xfrm>
          <a:prstGeom prst="rect">
            <a:avLst/>
          </a:prstGeom>
        </p:spPr>
        <p:txBody>
          <a:bodyPr vert="horz" lIns="182483" tIns="91242" rIns="182483" bIns="91242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21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09" y="1072281"/>
            <a:ext cx="5225109" cy="1873794"/>
          </a:xfrm>
          <a:prstGeom prst="rect">
            <a:avLst/>
          </a:prstGeom>
        </p:spPr>
        <p:txBody>
          <a:bodyPr lIns="182483" tIns="91242" rIns="182483" bIns="91242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256523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2946070"/>
            <a:ext cx="24377650" cy="10769932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716943" y="236870"/>
            <a:ext cx="2097098" cy="487308"/>
          </a:xfrm>
          <a:prstGeom prst="rect">
            <a:avLst/>
          </a:prstGeom>
        </p:spPr>
        <p:txBody>
          <a:bodyPr vert="horz" wrap="square" lIns="0" tIns="25355" rIns="0" bIns="0" rtlCol="0">
            <a:spAutoFit/>
          </a:bodyPr>
          <a:lstStyle/>
          <a:p>
            <a:pPr marL="25355" defTabSz="1824787">
              <a:spcBef>
                <a:spcPts val="200"/>
              </a:spcBef>
            </a:pPr>
            <a:r>
              <a:rPr sz="3000" b="1" spc="-90" dirty="0">
                <a:solidFill>
                  <a:srgbClr val="334286"/>
                </a:solidFill>
                <a:cs typeface="Arial"/>
              </a:rPr>
              <a:t>РОССТАТ</a:t>
            </a:r>
            <a:endParaRPr sz="3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746316" y="-1"/>
            <a:ext cx="22954159" cy="181134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8616965" y="12711385"/>
            <a:ext cx="5484971" cy="730250"/>
          </a:xfrm>
          <a:prstGeom prst="rect">
            <a:avLst/>
          </a:prstGeom>
        </p:spPr>
        <p:txBody>
          <a:bodyPr vert="horz" lIns="182483" tIns="91242" rIns="182483" bIns="91242" rtlCol="0" anchor="ctr"/>
          <a:lstStyle>
            <a:lvl1pPr algn="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21" y="1299708"/>
            <a:ext cx="439723" cy="14782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1824787"/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309" y="1072281"/>
            <a:ext cx="5225109" cy="1873794"/>
          </a:xfrm>
          <a:prstGeom prst="rect">
            <a:avLst/>
          </a:prstGeom>
        </p:spPr>
        <p:txBody>
          <a:bodyPr lIns="182483" tIns="91242" rIns="182483" bIns="91242" anchor="t"/>
          <a:lstStyle>
            <a:lvl1pPr marL="0" indent="0">
              <a:lnSpc>
                <a:spcPct val="100000"/>
              </a:lnSpc>
              <a:buNone/>
              <a:defRPr sz="56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2477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C981-A961-4A9A-8C2F-D201A8804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08D2-926F-4B4F-93BB-5AB14AF7F3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15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188" y="914400"/>
            <a:ext cx="786242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3677" y="1974899"/>
            <a:ext cx="12341185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188" y="4114800"/>
            <a:ext cx="786242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09850" indent="0">
              <a:buNone/>
              <a:defRPr sz="2800"/>
            </a:lvl2pPr>
            <a:lvl3pPr marL="1819692" indent="0">
              <a:buNone/>
              <a:defRPr sz="2400"/>
            </a:lvl3pPr>
            <a:lvl4pPr marL="2729528" indent="0">
              <a:buNone/>
              <a:defRPr sz="2000"/>
            </a:lvl4pPr>
            <a:lvl5pPr marL="3639370" indent="0">
              <a:buNone/>
              <a:defRPr sz="2000"/>
            </a:lvl5pPr>
            <a:lvl6pPr marL="4549208" indent="0">
              <a:buNone/>
              <a:defRPr sz="2000"/>
            </a:lvl6pPr>
            <a:lvl7pPr marL="5459046" indent="0">
              <a:buNone/>
              <a:defRPr sz="2000"/>
            </a:lvl7pPr>
            <a:lvl8pPr marL="6368884" indent="0">
              <a:buNone/>
              <a:defRPr sz="2000"/>
            </a:lvl8pPr>
            <a:lvl9pPr marL="7278724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C981-A961-4A9A-8C2F-D201A8804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08D2-926F-4B4F-93BB-5AB14AF7F3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70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188" y="914400"/>
            <a:ext cx="786242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3677" y="1974899"/>
            <a:ext cx="12341185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09850" indent="0">
              <a:buNone/>
              <a:defRPr sz="5600"/>
            </a:lvl2pPr>
            <a:lvl3pPr marL="1819692" indent="0">
              <a:buNone/>
              <a:defRPr sz="4800"/>
            </a:lvl3pPr>
            <a:lvl4pPr marL="2729528" indent="0">
              <a:buNone/>
              <a:defRPr sz="4000"/>
            </a:lvl4pPr>
            <a:lvl5pPr marL="3639370" indent="0">
              <a:buNone/>
              <a:defRPr sz="4000"/>
            </a:lvl5pPr>
            <a:lvl6pPr marL="4549208" indent="0">
              <a:buNone/>
              <a:defRPr sz="4000"/>
            </a:lvl6pPr>
            <a:lvl7pPr marL="5459046" indent="0">
              <a:buNone/>
              <a:defRPr sz="4000"/>
            </a:lvl7pPr>
            <a:lvl8pPr marL="6368884" indent="0">
              <a:buNone/>
              <a:defRPr sz="4000"/>
            </a:lvl8pPr>
            <a:lvl9pPr marL="7278724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188" y="4114800"/>
            <a:ext cx="786242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09850" indent="0">
              <a:buNone/>
              <a:defRPr sz="2800"/>
            </a:lvl2pPr>
            <a:lvl3pPr marL="1819692" indent="0">
              <a:buNone/>
              <a:defRPr sz="2400"/>
            </a:lvl3pPr>
            <a:lvl4pPr marL="2729528" indent="0">
              <a:buNone/>
              <a:defRPr sz="2000"/>
            </a:lvl4pPr>
            <a:lvl5pPr marL="3639370" indent="0">
              <a:buNone/>
              <a:defRPr sz="2000"/>
            </a:lvl5pPr>
            <a:lvl6pPr marL="4549208" indent="0">
              <a:buNone/>
              <a:defRPr sz="2000"/>
            </a:lvl6pPr>
            <a:lvl7pPr marL="5459046" indent="0">
              <a:buNone/>
              <a:defRPr sz="2000"/>
            </a:lvl7pPr>
            <a:lvl8pPr marL="6368884" indent="0">
              <a:buNone/>
              <a:defRPr sz="2000"/>
            </a:lvl8pPr>
            <a:lvl9pPr marL="7278724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C981-A961-4A9A-8C2F-D201A8804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08D2-926F-4B4F-93BB-5AB14AF7F3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965" y="730259"/>
            <a:ext cx="21025723" cy="2651126"/>
          </a:xfrm>
          <a:prstGeom prst="rect">
            <a:avLst/>
          </a:prstGeom>
        </p:spPr>
        <p:txBody>
          <a:bodyPr vert="horz" lIns="181980" tIns="90990" rIns="181980" bIns="909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5965" y="3651250"/>
            <a:ext cx="21025723" cy="8702676"/>
          </a:xfrm>
          <a:prstGeom prst="rect">
            <a:avLst/>
          </a:prstGeom>
        </p:spPr>
        <p:txBody>
          <a:bodyPr vert="horz" lIns="181980" tIns="90990" rIns="181980" bIns="909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5964" y="12712749"/>
            <a:ext cx="5484971" cy="730250"/>
          </a:xfrm>
          <a:prstGeom prst="rect">
            <a:avLst/>
          </a:prstGeom>
        </p:spPr>
        <p:txBody>
          <a:bodyPr vert="horz" lIns="181980" tIns="90990" rIns="181980" bIns="9099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19692"/>
            <a:fld id="{DBECC981-A961-4A9A-8C2F-D201A8804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19692"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5098" y="12712749"/>
            <a:ext cx="8227457" cy="730250"/>
          </a:xfrm>
          <a:prstGeom prst="rect">
            <a:avLst/>
          </a:prstGeom>
        </p:spPr>
        <p:txBody>
          <a:bodyPr vert="horz" lIns="181980" tIns="90990" rIns="181980" bIns="9099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1969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16715" y="12712749"/>
            <a:ext cx="5484971" cy="730250"/>
          </a:xfrm>
          <a:prstGeom prst="rect">
            <a:avLst/>
          </a:prstGeom>
        </p:spPr>
        <p:txBody>
          <a:bodyPr vert="horz" lIns="181980" tIns="90990" rIns="181980" bIns="9099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19692"/>
            <a:fld id="{496208D2-926F-4B4F-93BB-5AB14AF7F3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1969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077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txStyles>
    <p:titleStyle>
      <a:lvl1pPr algn="l" defTabSz="1819692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949" indent="-454949" algn="l" defTabSz="1819692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64769" indent="-454949" algn="l" defTabSz="18196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74611" indent="-454949" algn="l" defTabSz="18196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84447" indent="-454949" algn="l" defTabSz="18196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094287" indent="-454949" algn="l" defTabSz="18196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04127" indent="-454949" algn="l" defTabSz="18196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13963" indent="-454949" algn="l" defTabSz="18196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23805" indent="-454949" algn="l" defTabSz="18196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33641" indent="-454949" algn="l" defTabSz="18196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196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9850" algn="l" defTabSz="18196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19692" algn="l" defTabSz="18196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29528" algn="l" defTabSz="18196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39370" algn="l" defTabSz="18196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49208" algn="l" defTabSz="18196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59046" algn="l" defTabSz="18196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68884" algn="l" defTabSz="18196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78724" algn="l" defTabSz="18196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821876"/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1821876"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654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4008" r:id="rId18"/>
    <p:sldLayoutId id="2147484123" r:id="rId19"/>
  </p:sldLayoutIdLst>
  <p:hf hdr="0" ftr="0" dt="0"/>
  <p:txStyles>
    <p:titleStyle>
      <a:lvl1pPr algn="l" defTabSz="1821876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489" indent="-455489" algn="l" defTabSz="1821876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66401" indent="-455489" algn="l" defTabSz="18218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77336" indent="-455489" algn="l" defTabSz="18218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88268" indent="-455489" algn="l" defTabSz="18218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099202" indent="-455489" algn="l" defTabSz="18218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10134" indent="-455489" algn="l" defTabSz="18218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21064" indent="-455489" algn="l" defTabSz="18218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31997" indent="-455489" algn="l" defTabSz="18218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42925" indent="-455489" algn="l" defTabSz="18218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0942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1876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32803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43737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54667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65597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76528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87460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16965" y="12711401"/>
            <a:ext cx="5484971" cy="730250"/>
          </a:xfrm>
          <a:prstGeom prst="rect">
            <a:avLst/>
          </a:prstGeom>
        </p:spPr>
        <p:txBody>
          <a:bodyPr vert="horz" lIns="182196" tIns="91098" rIns="182196" bIns="91098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821876"/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1821876"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37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  <p:sldLayoutId id="2147484046" r:id="rId18"/>
    <p:sldLayoutId id="2147484124" r:id="rId19"/>
  </p:sldLayoutIdLst>
  <p:hf hdr="0" ftr="0" dt="0"/>
  <p:txStyles>
    <p:titleStyle>
      <a:lvl1pPr algn="l" defTabSz="1821876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489" indent="-455489" algn="l" defTabSz="1821876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66401" indent="-455489" algn="l" defTabSz="18218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77336" indent="-455489" algn="l" defTabSz="18218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88268" indent="-455489" algn="l" defTabSz="18218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099202" indent="-455489" algn="l" defTabSz="18218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10134" indent="-455489" algn="l" defTabSz="18218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21064" indent="-455489" algn="l" defTabSz="18218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31997" indent="-455489" algn="l" defTabSz="18218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42925" indent="-455489" algn="l" defTabSz="18218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0942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1876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32803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43737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54667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65597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76528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87460" algn="l" defTabSz="18218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16965" y="12711385"/>
            <a:ext cx="5484971" cy="730250"/>
          </a:xfrm>
          <a:prstGeom prst="rect">
            <a:avLst/>
          </a:prstGeom>
        </p:spPr>
        <p:txBody>
          <a:bodyPr vert="horz" lIns="182483" tIns="91242" rIns="182483" bIns="91242" rtlCol="0" anchor="ctr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824787"/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1824787"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590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  <p:sldLayoutId id="2147484122" r:id="rId18"/>
  </p:sldLayoutIdLst>
  <p:hf hdr="0" ftr="0" dt="0"/>
  <p:txStyles>
    <p:titleStyle>
      <a:lvl1pPr algn="l" defTabSz="1824787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209" indent="-456209" algn="l" defTabSz="1824787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68586" indent="-456209" algn="l" defTabSz="18247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0984" indent="-456209" algn="l" defTabSz="18247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3371" indent="-456209" algn="l" defTabSz="18247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05761" indent="-456209" algn="l" defTabSz="18247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18152" indent="-456209" algn="l" defTabSz="18247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30542" indent="-456209" algn="l" defTabSz="18247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42933" indent="-456209" algn="l" defTabSz="18247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55321" indent="-456209" algn="l" defTabSz="18247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47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2397" algn="l" defTabSz="18247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4787" algn="l" defTabSz="18247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37172" algn="l" defTabSz="18247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49568" algn="l" defTabSz="18247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1957" algn="l" defTabSz="18247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74347" algn="l" defTabSz="18247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86736" algn="l" defTabSz="18247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99128" algn="l" defTabSz="18247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osstat.gov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8315388" y="6902664"/>
            <a:ext cx="15496421" cy="4754239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Регламент разработки и публикации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данных по 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производству и отгрузке продукции и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динамике промышленного 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производства</a:t>
            </a:r>
          </a:p>
          <a:p>
            <a:pPr algn="ctr">
              <a:spcBef>
                <a:spcPts val="0"/>
              </a:spcBef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353" y="11824013"/>
            <a:ext cx="8942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Петропавловск-Камчатский</a:t>
            </a:r>
            <a:b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 февраля 2021 года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2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Соединительная линия уступом 67"/>
          <p:cNvCxnSpPr/>
          <p:nvPr/>
        </p:nvCxnSpPr>
        <p:spPr>
          <a:xfrm rot="16200000" flipH="1">
            <a:off x="17475353" y="8809733"/>
            <a:ext cx="1584176" cy="287957"/>
          </a:xfrm>
          <a:prstGeom prst="bentConnector3">
            <a:avLst>
              <a:gd name="adj1" fmla="val 2881"/>
            </a:avLst>
          </a:prstGeom>
          <a:ln w="50800" cap="rnd"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7279793" y="6736488"/>
            <a:ext cx="10750394" cy="2160240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>
              <a:lnSpc>
                <a:spcPct val="150000"/>
              </a:lnSpc>
            </a:pPr>
            <a:r>
              <a:rPr lang="ru-RU" sz="3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1-я оценка: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Июль года, следующего за отчетным.</a:t>
            </a:r>
            <a:endParaRPr lang="ru-RU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474070" y="9763728"/>
            <a:ext cx="10942366" cy="2304256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>
              <a:lnSpc>
                <a:spcPct val="150000"/>
              </a:lnSpc>
            </a:pP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2-я оценка</a:t>
            </a:r>
            <a:r>
              <a:rPr lang="ru-RU" sz="33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Сентябрь года, следующего за отчетным.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p41_yurkeevaes\Desktop\Картинки для презентаций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09" y="9277165"/>
            <a:ext cx="7871467" cy="337185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584325" y="1072281"/>
            <a:ext cx="22437040" cy="1873794"/>
          </a:xfrm>
        </p:spPr>
        <p:txBody>
          <a:bodyPr/>
          <a:lstStyle/>
          <a:p>
            <a:r>
              <a:rPr lang="ru-RU" sz="6000" b="1" dirty="0" smtClean="0">
                <a:latin typeface="Bookman Old Style" pitchFamily="18" charset="0"/>
              </a:rPr>
              <a:t>Формирование годовых данных по производству продукции</a:t>
            </a:r>
            <a:r>
              <a:rPr lang="ru-RU" sz="6000" b="1" i="1" dirty="0" smtClean="0">
                <a:latin typeface="Bookman Old Style" pitchFamily="18" charset="0"/>
              </a:rPr>
              <a:t> </a:t>
            </a:r>
            <a:r>
              <a:rPr lang="ru-RU" sz="4800" b="1" i="1" dirty="0" smtClean="0">
                <a:latin typeface="Bookman Old Style" pitchFamily="18" charset="0"/>
              </a:rPr>
              <a:t>(в натуральном выражении)</a:t>
            </a:r>
            <a:endParaRPr lang="ru-RU" sz="4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56897" y="3571946"/>
            <a:ext cx="10750394" cy="2326830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3800" b="1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Оперативная (</a:t>
            </a:r>
            <a:r>
              <a:rPr lang="ru-RU" sz="3800" b="1" i="1" u="sng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предварительная) оценка</a:t>
            </a:r>
            <a:r>
              <a:rPr lang="ru-RU" sz="3800" b="1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Январь года, следующего за отчетным</a:t>
            </a:r>
            <a:b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(формируется в рамках 4-й оценки по уточнённым данным оперативной отчётности)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17475354" y="8809734"/>
            <a:ext cx="1584176" cy="287957"/>
          </a:xfrm>
          <a:prstGeom prst="bentConnector3">
            <a:avLst>
              <a:gd name="adj1" fmla="val 2881"/>
            </a:avLst>
          </a:prstGeom>
          <a:ln w="50800" cap="rnd"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6200000" flipH="1">
            <a:off x="11316604" y="5806559"/>
            <a:ext cx="1584176" cy="287957"/>
          </a:xfrm>
          <a:prstGeom prst="bentConnector3">
            <a:avLst>
              <a:gd name="adj1" fmla="val 2881"/>
            </a:avLst>
          </a:prstGeom>
          <a:ln w="50800" cap="rnd"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555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06247" y="1524000"/>
            <a:ext cx="8543559" cy="89647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6000" dirty="0" smtClean="0">
                <a:latin typeface="+mn-lt"/>
              </a:rPr>
              <a:t>02. Разработка и корректировка оперативных (ежемесячных) данных по основным стоимостным экономическим показателям деятельности организаций</a:t>
            </a:r>
            <a:endParaRPr lang="ru-RU" sz="60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08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p41_yurkeevaes\Desktop\Картинки для презентаций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3198" y="4265712"/>
            <a:ext cx="5601762" cy="410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850775" y="5235388"/>
            <a:ext cx="4346795" cy="1766628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№П-1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372051" y="5417840"/>
            <a:ext cx="4806631" cy="1843572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№П-5(м)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61800" y="9306272"/>
            <a:ext cx="4607312" cy="1774104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№ПМ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7339791" y="5831226"/>
            <a:ext cx="1230738" cy="86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244549" y="9324200"/>
            <a:ext cx="5083357" cy="1720317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№МП(микро)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4116184">
            <a:off x="15239133" y="8203454"/>
            <a:ext cx="923294" cy="1152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16028253" y="5849888"/>
            <a:ext cx="1230738" cy="86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8334773">
            <a:off x="8906619" y="8060740"/>
            <a:ext cx="923294" cy="1152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584324" y="1072280"/>
            <a:ext cx="23351441" cy="283633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6000" b="1" dirty="0" smtClean="0">
                <a:latin typeface="Bookman Old Style" pitchFamily="18" charset="0"/>
              </a:rPr>
              <a:t>Источники оперативных (ежемесячных) данных по основным стоимостным показателям деятельности организаций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32555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Соединительная линия уступом 72"/>
          <p:cNvCxnSpPr>
            <a:stCxn id="34" idx="3"/>
            <a:endCxn id="42" idx="3"/>
          </p:cNvCxnSpPr>
          <p:nvPr/>
        </p:nvCxnSpPr>
        <p:spPr>
          <a:xfrm>
            <a:off x="18825882" y="8979478"/>
            <a:ext cx="3345452" cy="2273423"/>
          </a:xfrm>
          <a:prstGeom prst="bentConnector3">
            <a:avLst>
              <a:gd name="adj1" fmla="val 106833"/>
            </a:avLst>
          </a:prstGeom>
          <a:ln w="50800" cap="rnd"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>
            <a:stCxn id="22" idx="1"/>
            <a:endCxn id="34" idx="1"/>
          </p:cNvCxnSpPr>
          <p:nvPr/>
        </p:nvCxnSpPr>
        <p:spPr>
          <a:xfrm rot="10800000" flipH="1" flipV="1">
            <a:off x="3633536" y="6647040"/>
            <a:ext cx="2708673" cy="2332438"/>
          </a:xfrm>
          <a:prstGeom prst="bentConnector3">
            <a:avLst>
              <a:gd name="adj1" fmla="val -8440"/>
            </a:avLst>
          </a:prstGeom>
          <a:ln w="50800" cap="rnd"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stCxn id="11" idx="3"/>
            <a:endCxn id="22" idx="3"/>
          </p:cNvCxnSpPr>
          <p:nvPr/>
        </p:nvCxnSpPr>
        <p:spPr>
          <a:xfrm>
            <a:off x="11180432" y="4455459"/>
            <a:ext cx="3695992" cy="2191581"/>
          </a:xfrm>
          <a:prstGeom prst="bentConnector3">
            <a:avLst>
              <a:gd name="adj1" fmla="val 106185"/>
            </a:avLst>
          </a:prstGeom>
          <a:ln w="50800" cap="rnd"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756611" y="3657600"/>
            <a:ext cx="9423821" cy="1595718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r>
              <a:rPr lang="ru-RU" sz="3300" b="1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1-я оценка </a:t>
            </a:r>
            <a:r>
              <a:rPr lang="ru-RU" sz="2900" b="1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(предварительная):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11-й рабочий день после отчетного месяца.</a:t>
            </a:r>
            <a:endParaRPr lang="ru-RU" sz="3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33537" y="5952565"/>
            <a:ext cx="11242887" cy="1388949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2-я оценка </a:t>
            </a:r>
            <a:r>
              <a:rPr lang="ru-RU" sz="2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(уточнение данных):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11-й рабочий день второго после отчетного месяца.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342210" y="8259398"/>
            <a:ext cx="12483672" cy="1440160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r>
              <a:rPr lang="ru-RU" sz="33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3-я оценка </a:t>
            </a:r>
            <a:r>
              <a:rPr lang="ru-RU" sz="29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(уточнение данных с января по июнь отчетного года):</a:t>
            </a:r>
            <a:br>
              <a:rPr lang="ru-RU" sz="29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Август отчетного года.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269112" y="10528955"/>
            <a:ext cx="11902222" cy="1447891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r>
              <a:rPr lang="ru-RU" sz="33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4-я оценка </a:t>
            </a:r>
            <a:r>
              <a:rPr lang="ru-RU" sz="2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(уточнение данных с начала отчетного года):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Январь года, следующего за отчетным.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p41_yurkeevaes\Desktop\Картинки для презентаций\images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680" y="9576956"/>
            <a:ext cx="4352850" cy="319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584325" y="1072281"/>
            <a:ext cx="22974922" cy="1873794"/>
          </a:xfrm>
        </p:spPr>
        <p:txBody>
          <a:bodyPr/>
          <a:lstStyle/>
          <a:p>
            <a:r>
              <a:rPr lang="ru-RU" sz="6000" b="1" dirty="0" smtClean="0">
                <a:latin typeface="Bookman Old Style" pitchFamily="18" charset="0"/>
              </a:rPr>
              <a:t>Формирование ежемесячных данных по основным стоимостным экономическим показателям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32555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06247" y="1416423"/>
            <a:ext cx="8543559" cy="921571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5600" dirty="0" smtClean="0"/>
              <a:t>03. Разработка и корректировка годовых данных по показателю</a:t>
            </a:r>
            <a:br>
              <a:rPr lang="ru-RU" sz="5600" dirty="0" smtClean="0"/>
            </a:br>
            <a:r>
              <a:rPr lang="ru-RU" sz="5600" dirty="0" smtClean="0"/>
              <a:t>«Объем отгруженной продукции собственного производства» по </a:t>
            </a:r>
            <a:r>
              <a:rPr lang="ru-RU" sz="5600" b="1" dirty="0" smtClean="0"/>
              <a:t>фактическим видам экономической деятельности </a:t>
            </a:r>
            <a:r>
              <a:rPr lang="ru-RU" sz="5600" dirty="0" smtClean="0"/>
              <a:t>промышленного производства</a:t>
            </a:r>
            <a:endParaRPr lang="ru-RU" sz="5600" dirty="0"/>
          </a:p>
        </p:txBody>
      </p:sp>
    </p:spTree>
    <p:extLst>
      <p:ext uri="{BB962C8B-B14F-4D97-AF65-F5344CB8AC3E}">
        <p14:creationId xmlns="" xmlns:p14="http://schemas.microsoft.com/office/powerpoint/2010/main" val="138908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p41_yurkeevaes\Desktop\Картинки для презентаций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7998" y="5251829"/>
            <a:ext cx="5601762" cy="410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330824" y="5271248"/>
            <a:ext cx="5568166" cy="1834280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№1-предприятие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300333" y="5665368"/>
            <a:ext cx="5567169" cy="1584176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№1-натура БМ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72213" y="10511026"/>
            <a:ext cx="4607312" cy="1584176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№ПМ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7947528" y="5936051"/>
            <a:ext cx="1230738" cy="86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716000" y="10457238"/>
            <a:ext cx="4446494" cy="1584176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№МП(микро)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4116184">
            <a:off x="13888360" y="9504392"/>
            <a:ext cx="923294" cy="938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15960663" y="6258781"/>
            <a:ext cx="1230738" cy="86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8334773">
            <a:off x="9683709" y="9494857"/>
            <a:ext cx="992076" cy="972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76526" y="7755632"/>
            <a:ext cx="4607312" cy="1584176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№П-1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282403" y="7935506"/>
            <a:ext cx="4584960" cy="1567408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№П-5 (м)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7868618" y="7954017"/>
            <a:ext cx="1230738" cy="86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15956536" y="8098614"/>
            <a:ext cx="1230738" cy="86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0"/>
          </p:nvPr>
        </p:nvSpPr>
        <p:spPr>
          <a:xfrm>
            <a:off x="584325" y="1072280"/>
            <a:ext cx="22956993" cy="297976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5400" b="1" dirty="0" smtClean="0">
                <a:latin typeface="Bookman Old Style" pitchFamily="18" charset="0"/>
              </a:rPr>
              <a:t>Источники годовых данных по показателю</a:t>
            </a:r>
            <a:br>
              <a:rPr lang="ru-RU" sz="5400" b="1" dirty="0" smtClean="0">
                <a:latin typeface="Bookman Old Style" pitchFamily="18" charset="0"/>
              </a:rPr>
            </a:br>
            <a:r>
              <a:rPr lang="ru-RU" sz="5400" b="1" dirty="0" smtClean="0">
                <a:latin typeface="Bookman Old Style" pitchFamily="18" charset="0"/>
              </a:rPr>
              <a:t>«Объем отгруженной продукции собственного производства» по фактическим видам экономической деятельности</a:t>
            </a:r>
            <a:r>
              <a:rPr lang="ru-RU" sz="4800" b="1" dirty="0" smtClean="0">
                <a:latin typeface="Bookman Old Style" pitchFamily="18" charset="0"/>
              </a:rPr>
              <a:t> </a:t>
            </a:r>
            <a:r>
              <a:rPr lang="ru-RU" sz="5400" b="1" dirty="0" smtClean="0">
                <a:latin typeface="Bookman Old Style" pitchFamily="18" charset="0"/>
              </a:rPr>
              <a:t>промышленного производства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32555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84325" y="1072281"/>
            <a:ext cx="22805064" cy="21040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 smtClean="0"/>
              <a:t>Алгоритм расчёта стоимости отгруженной продукции за год по полному кругу производителей по фактическим видам экономической деятельности </a:t>
            </a:r>
          </a:p>
          <a:p>
            <a:endParaRPr lang="ru-RU" dirty="0"/>
          </a:p>
        </p:txBody>
      </p:sp>
      <p:sp>
        <p:nvSpPr>
          <p:cNvPr id="4" name="Текст 42"/>
          <p:cNvSpPr txBox="1">
            <a:spLocks/>
          </p:cNvSpPr>
          <p:nvPr/>
        </p:nvSpPr>
        <p:spPr>
          <a:xfrm>
            <a:off x="1775012" y="4355430"/>
            <a:ext cx="20892484" cy="714675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indent="-455489" algn="ctr" defTabSz="1821876"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4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pij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en-US" sz="4800" b="1" dirty="0" err="1" smtClean="0">
                <a:solidFill>
                  <a:srgbClr val="4D4D4D"/>
                </a:solidFill>
              </a:rPr>
              <a:t>Q</a:t>
            </a:r>
            <a:r>
              <a:rPr lang="en-US" sz="4800" b="1" baseline="-25000" dirty="0" err="1" smtClean="0">
                <a:solidFill>
                  <a:srgbClr val="4D4D4D"/>
                </a:solidFill>
              </a:rPr>
              <a:t>kij</a:t>
            </a:r>
            <a:r>
              <a:rPr lang="en-US" sz="4800" b="1" baseline="-25000" dirty="0" smtClean="0">
                <a:solidFill>
                  <a:srgbClr val="4D4D4D"/>
                </a:solidFill>
              </a:rPr>
              <a:t> </a:t>
            </a:r>
            <a:r>
              <a:rPr lang="en-US" sz="4800" b="1" dirty="0" smtClean="0">
                <a:solidFill>
                  <a:srgbClr val="4D4D4D"/>
                </a:solidFill>
              </a:rPr>
              <a:t>+ </a:t>
            </a:r>
            <a:r>
              <a:rPr lang="en-US" sz="4800" b="1" dirty="0" err="1" smtClean="0">
                <a:solidFill>
                  <a:srgbClr val="4D4D4D"/>
                </a:solidFill>
              </a:rPr>
              <a:t>Q</a:t>
            </a:r>
            <a:r>
              <a:rPr lang="en-US" sz="4800" b="1" baseline="-25000" dirty="0" err="1" smtClean="0">
                <a:solidFill>
                  <a:srgbClr val="4D4D4D"/>
                </a:solidFill>
              </a:rPr>
              <a:t>mij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где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455489" algn="l" defTabSz="1821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US" sz="3200" b="1" dirty="0" err="1" smtClean="0">
                <a:solidFill>
                  <a:srgbClr val="4D4D4D"/>
                </a:solidFill>
              </a:rPr>
              <a:t>Q</a:t>
            </a:r>
            <a:r>
              <a:rPr lang="en-US" sz="3200" b="1" baseline="-25000" dirty="0" err="1" smtClean="0">
                <a:solidFill>
                  <a:srgbClr val="4D4D4D"/>
                </a:solidFill>
              </a:rPr>
              <a:t>pij</a:t>
            </a:r>
            <a:r>
              <a:rPr lang="en-US" sz="3200" b="1" baseline="-25000" dirty="0" smtClean="0">
                <a:solidFill>
                  <a:srgbClr val="4D4D4D"/>
                </a:solidFill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ru-RU" sz="3200" b="1" dirty="0" smtClean="0">
                <a:solidFill>
                  <a:srgbClr val="4D4D4D"/>
                </a:solidFill>
              </a:rPr>
              <a:t>объем отгруженной  продукции (работ, услуг) по полному кругу </a:t>
            </a:r>
            <a:r>
              <a:rPr lang="ru-RU" sz="3200" b="1" dirty="0" err="1" smtClean="0">
                <a:solidFill>
                  <a:srgbClr val="4D4D4D"/>
                </a:solidFill>
              </a:rPr>
              <a:t>организаций­юридических</a:t>
            </a:r>
            <a:r>
              <a:rPr lang="ru-RU" sz="3200" b="1" dirty="0" smtClean="0">
                <a:solidFill>
                  <a:srgbClr val="4D4D4D"/>
                </a:solidFill>
              </a:rPr>
              <a:t> лиц по </a:t>
            </a:r>
            <a:r>
              <a:rPr lang="en-US" sz="3200" b="1" dirty="0" err="1" smtClean="0">
                <a:solidFill>
                  <a:srgbClr val="4D4D4D"/>
                </a:solidFill>
              </a:rPr>
              <a:t>i</a:t>
            </a:r>
            <a:r>
              <a:rPr lang="ru-RU" sz="3200" b="1" dirty="0" smtClean="0">
                <a:solidFill>
                  <a:srgbClr val="4D4D4D"/>
                </a:solidFill>
              </a:rPr>
              <a:t>-</a:t>
            </a:r>
            <a:r>
              <a:rPr lang="ru-RU" sz="3200" b="1" dirty="0" err="1" smtClean="0">
                <a:solidFill>
                  <a:srgbClr val="4D4D4D"/>
                </a:solidFill>
              </a:rPr>
              <a:t>ому</a:t>
            </a:r>
            <a:r>
              <a:rPr lang="ru-RU" sz="3200" b="1" dirty="0" smtClean="0">
                <a:solidFill>
                  <a:srgbClr val="4D4D4D"/>
                </a:solidFill>
              </a:rPr>
              <a:t> показателю </a:t>
            </a:r>
            <a:r>
              <a:rPr lang="en-US" sz="3200" b="1" dirty="0" smtClean="0">
                <a:solidFill>
                  <a:srgbClr val="4D4D4D"/>
                </a:solidFill>
              </a:rPr>
              <a:t>j</a:t>
            </a:r>
            <a:r>
              <a:rPr lang="ru-RU" sz="3200" b="1" dirty="0" smtClean="0">
                <a:solidFill>
                  <a:srgbClr val="4D4D4D"/>
                </a:solidFill>
              </a:rPr>
              <a:t>-</a:t>
            </a:r>
            <a:r>
              <a:rPr lang="ru-RU" sz="3200" b="1" dirty="0" err="1" smtClean="0">
                <a:solidFill>
                  <a:srgbClr val="4D4D4D"/>
                </a:solidFill>
              </a:rPr>
              <a:t>ому</a:t>
            </a:r>
            <a:r>
              <a:rPr lang="ru-RU" sz="3200" b="1" dirty="0" smtClean="0">
                <a:solidFill>
                  <a:srgbClr val="4D4D4D"/>
                </a:solidFill>
              </a:rPr>
              <a:t> виду экономической деятельности;</a:t>
            </a:r>
          </a:p>
          <a:p>
            <a:pPr>
              <a:lnSpc>
                <a:spcPct val="110000"/>
              </a:lnSpc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3200" b="1" dirty="0" smtClean="0">
                <a:solidFill>
                  <a:srgbClr val="4D4D4D"/>
                </a:solidFill>
              </a:rPr>
              <a:t> </a:t>
            </a:r>
            <a:r>
              <a:rPr lang="en-US" sz="3200" b="1" dirty="0" err="1" smtClean="0">
                <a:solidFill>
                  <a:srgbClr val="4D4D4D"/>
                </a:solidFill>
              </a:rPr>
              <a:t>Q</a:t>
            </a:r>
            <a:r>
              <a:rPr lang="en-US" sz="3200" b="1" baseline="-25000" dirty="0" err="1" smtClean="0">
                <a:solidFill>
                  <a:srgbClr val="4D4D4D"/>
                </a:solidFill>
              </a:rPr>
              <a:t>kij</a:t>
            </a:r>
            <a:r>
              <a:rPr lang="en-US" sz="3200" b="1" baseline="-25000" dirty="0" smtClean="0">
                <a:solidFill>
                  <a:srgbClr val="4D4D4D"/>
                </a:solidFill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</a:t>
            </a:r>
            <a:r>
              <a:rPr lang="ru-RU" sz="3200" b="1" dirty="0" smtClean="0">
                <a:solidFill>
                  <a:srgbClr val="4D4D4D"/>
                </a:solidFill>
              </a:rPr>
              <a:t>объем отгруженной  продукции  (работ, услуг) по </a:t>
            </a:r>
            <a:r>
              <a:rPr lang="en-US" sz="3200" b="1" dirty="0" err="1" smtClean="0">
                <a:solidFill>
                  <a:srgbClr val="4D4D4D"/>
                </a:solidFill>
              </a:rPr>
              <a:t>i</a:t>
            </a:r>
            <a:r>
              <a:rPr lang="ru-RU" sz="3200" b="1" dirty="0" smtClean="0">
                <a:solidFill>
                  <a:srgbClr val="4D4D4D"/>
                </a:solidFill>
              </a:rPr>
              <a:t>-</a:t>
            </a:r>
            <a:r>
              <a:rPr lang="ru-RU" sz="3200" b="1" dirty="0" err="1" smtClean="0">
                <a:solidFill>
                  <a:srgbClr val="4D4D4D"/>
                </a:solidFill>
              </a:rPr>
              <a:t>ому</a:t>
            </a:r>
            <a:r>
              <a:rPr lang="ru-RU" sz="3200" b="1" dirty="0" smtClean="0">
                <a:solidFill>
                  <a:srgbClr val="4D4D4D"/>
                </a:solidFill>
              </a:rPr>
              <a:t> показателю  </a:t>
            </a:r>
            <a:r>
              <a:rPr lang="en-US" sz="3200" b="1" dirty="0" smtClean="0">
                <a:solidFill>
                  <a:srgbClr val="4D4D4D"/>
                </a:solidFill>
              </a:rPr>
              <a:t>j-</a:t>
            </a:r>
            <a:r>
              <a:rPr lang="en-US" sz="3200" b="1" dirty="0" err="1" smtClean="0">
                <a:solidFill>
                  <a:srgbClr val="4D4D4D"/>
                </a:solidFill>
              </a:rPr>
              <a:t>ому</a:t>
            </a:r>
            <a:r>
              <a:rPr lang="en-US" sz="3200" b="1" dirty="0" smtClean="0">
                <a:solidFill>
                  <a:srgbClr val="4D4D4D"/>
                </a:solidFill>
              </a:rPr>
              <a:t>  </a:t>
            </a:r>
            <a:r>
              <a:rPr lang="en-US" sz="3200" b="1" dirty="0" err="1" smtClean="0">
                <a:solidFill>
                  <a:srgbClr val="4D4D4D"/>
                </a:solidFill>
              </a:rPr>
              <a:t>виду</a:t>
            </a:r>
            <a:r>
              <a:rPr lang="en-US" sz="3200" b="1" dirty="0" smtClean="0">
                <a:solidFill>
                  <a:srgbClr val="4D4D4D"/>
                </a:solidFill>
              </a:rPr>
              <a:t> </a:t>
            </a:r>
            <a:r>
              <a:rPr lang="en-US" sz="3200" b="1" dirty="0" err="1" smtClean="0">
                <a:solidFill>
                  <a:srgbClr val="4D4D4D"/>
                </a:solidFill>
              </a:rPr>
              <a:t>экономической</a:t>
            </a:r>
            <a:r>
              <a:rPr lang="en-US" sz="3200" b="1" dirty="0" smtClean="0">
                <a:solidFill>
                  <a:srgbClr val="4D4D4D"/>
                </a:solidFill>
              </a:rPr>
              <a:t>    </a:t>
            </a:r>
            <a:r>
              <a:rPr lang="en-US" sz="3200" b="1" dirty="0" err="1" smtClean="0">
                <a:solidFill>
                  <a:srgbClr val="4D4D4D"/>
                </a:solidFill>
              </a:rPr>
              <a:t>деятельности</a:t>
            </a:r>
            <a:r>
              <a:rPr lang="en-US" sz="3200" b="1" dirty="0" smtClean="0">
                <a:solidFill>
                  <a:srgbClr val="4D4D4D"/>
                </a:solidFill>
              </a:rPr>
              <a:t>   </a:t>
            </a:r>
            <a:r>
              <a:rPr lang="en-US" sz="3200" b="1" dirty="0" err="1" smtClean="0">
                <a:solidFill>
                  <a:srgbClr val="4D4D4D"/>
                </a:solidFill>
              </a:rPr>
              <a:t>по</a:t>
            </a:r>
            <a:r>
              <a:rPr lang="en-US" sz="3200" b="1" dirty="0" smtClean="0">
                <a:solidFill>
                  <a:srgbClr val="4D4D4D"/>
                </a:solidFill>
              </a:rPr>
              <a:t>   </a:t>
            </a:r>
            <a:r>
              <a:rPr lang="en-US" sz="3200" b="1" dirty="0" err="1" smtClean="0">
                <a:solidFill>
                  <a:srgbClr val="4D4D4D"/>
                </a:solidFill>
              </a:rPr>
              <a:t>организациям</a:t>
            </a:r>
            <a:r>
              <a:rPr lang="en-US" sz="3200" b="1" dirty="0" smtClean="0">
                <a:solidFill>
                  <a:srgbClr val="4D4D4D"/>
                </a:solidFill>
              </a:rPr>
              <a:t>,   </a:t>
            </a:r>
            <a:r>
              <a:rPr lang="en-US" sz="3200" b="1" dirty="0" err="1" smtClean="0">
                <a:solidFill>
                  <a:srgbClr val="4D4D4D"/>
                </a:solidFill>
              </a:rPr>
              <a:t>не</a:t>
            </a:r>
            <a:r>
              <a:rPr lang="en-US" sz="3200" b="1" dirty="0" smtClean="0">
                <a:solidFill>
                  <a:srgbClr val="4D4D4D"/>
                </a:solidFill>
              </a:rPr>
              <a:t>   </a:t>
            </a:r>
            <a:r>
              <a:rPr lang="en-US" sz="3200" b="1" dirty="0" err="1" smtClean="0">
                <a:solidFill>
                  <a:srgbClr val="4D4D4D"/>
                </a:solidFill>
              </a:rPr>
              <a:t>относящимся</a:t>
            </a:r>
            <a:r>
              <a:rPr lang="en-US" sz="3200" b="1" dirty="0" smtClean="0">
                <a:solidFill>
                  <a:srgbClr val="4D4D4D"/>
                </a:solidFill>
              </a:rPr>
              <a:t>   к   </a:t>
            </a:r>
            <a:r>
              <a:rPr lang="en-US" sz="3200" b="1" dirty="0" err="1" smtClean="0">
                <a:solidFill>
                  <a:srgbClr val="4D4D4D"/>
                </a:solidFill>
              </a:rPr>
              <a:t>субъектам</a:t>
            </a:r>
            <a:r>
              <a:rPr lang="en-US" sz="3200" b="1" dirty="0" smtClean="0">
                <a:solidFill>
                  <a:srgbClr val="4D4D4D"/>
                </a:solidFill>
              </a:rPr>
              <a:t>   </a:t>
            </a:r>
            <a:r>
              <a:rPr lang="en-US" sz="3200" b="1" dirty="0" err="1" smtClean="0">
                <a:solidFill>
                  <a:srgbClr val="4D4D4D"/>
                </a:solidFill>
              </a:rPr>
              <a:t>малого</a:t>
            </a:r>
            <a:endParaRPr lang="ru-RU" sz="3200" b="1" dirty="0" smtClean="0">
              <a:solidFill>
                <a:srgbClr val="4D4D4D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3200" b="1" dirty="0" smtClean="0">
                <a:solidFill>
                  <a:srgbClr val="4D4D4D"/>
                </a:solidFill>
              </a:rPr>
              <a:t>предпринимательства (данные  форм  №№ 1-предприятие, П-1 и П-5(м))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455489" algn="l" defTabSz="1821876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US" sz="3200" b="1" dirty="0" err="1" smtClean="0">
                <a:solidFill>
                  <a:srgbClr val="4D4D4D"/>
                </a:solidFill>
              </a:rPr>
              <a:t>Q</a:t>
            </a:r>
            <a:r>
              <a:rPr lang="en-US" sz="3200" b="1" baseline="-25000" dirty="0" err="1" smtClean="0">
                <a:solidFill>
                  <a:srgbClr val="4D4D4D"/>
                </a:solidFill>
              </a:rPr>
              <a:t>mij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ru-RU" sz="3200" b="1" dirty="0" smtClean="0">
                <a:solidFill>
                  <a:srgbClr val="4D4D4D"/>
                </a:solidFill>
              </a:rPr>
              <a:t>объем отгруженной  продукции (работ, услуг) по </a:t>
            </a:r>
            <a:r>
              <a:rPr lang="en-US" sz="3200" b="1" dirty="0" err="1" smtClean="0">
                <a:solidFill>
                  <a:srgbClr val="4D4D4D"/>
                </a:solidFill>
              </a:rPr>
              <a:t>i</a:t>
            </a:r>
            <a:r>
              <a:rPr lang="ru-RU" sz="3200" b="1" dirty="0" smtClean="0">
                <a:solidFill>
                  <a:srgbClr val="4D4D4D"/>
                </a:solidFill>
              </a:rPr>
              <a:t>-</a:t>
            </a:r>
            <a:r>
              <a:rPr lang="ru-RU" sz="3200" b="1" dirty="0" err="1" smtClean="0">
                <a:solidFill>
                  <a:srgbClr val="4D4D4D"/>
                </a:solidFill>
              </a:rPr>
              <a:t>ому</a:t>
            </a:r>
            <a:r>
              <a:rPr lang="ru-RU" sz="3200" b="1" dirty="0" smtClean="0">
                <a:solidFill>
                  <a:srgbClr val="4D4D4D"/>
                </a:solidFill>
              </a:rPr>
              <a:t>  показателю  </a:t>
            </a:r>
            <a:r>
              <a:rPr lang="en-US" sz="3200" b="1" dirty="0" smtClean="0">
                <a:solidFill>
                  <a:srgbClr val="4D4D4D"/>
                </a:solidFill>
              </a:rPr>
              <a:t>j-</a:t>
            </a:r>
            <a:r>
              <a:rPr lang="en-US" sz="3200" b="1" dirty="0" err="1" smtClean="0">
                <a:solidFill>
                  <a:srgbClr val="4D4D4D"/>
                </a:solidFill>
              </a:rPr>
              <a:t>ому</a:t>
            </a:r>
            <a:r>
              <a:rPr lang="en-US" sz="3200" b="1" dirty="0" smtClean="0">
                <a:solidFill>
                  <a:srgbClr val="4D4D4D"/>
                </a:solidFill>
              </a:rPr>
              <a:t> </a:t>
            </a:r>
            <a:r>
              <a:rPr lang="en-US" sz="3200" b="1" dirty="0" err="1" smtClean="0">
                <a:solidFill>
                  <a:srgbClr val="4D4D4D"/>
                </a:solidFill>
              </a:rPr>
              <a:t>виду</a:t>
            </a:r>
            <a:r>
              <a:rPr lang="en-US" sz="3200" b="1" dirty="0" smtClean="0">
                <a:solidFill>
                  <a:srgbClr val="4D4D4D"/>
                </a:solidFill>
              </a:rPr>
              <a:t> </a:t>
            </a:r>
            <a:r>
              <a:rPr lang="en-US" sz="3200" b="1" dirty="0" err="1" smtClean="0">
                <a:solidFill>
                  <a:srgbClr val="4D4D4D"/>
                </a:solidFill>
              </a:rPr>
              <a:t>экономической</a:t>
            </a:r>
            <a:r>
              <a:rPr lang="en-US" sz="3200" b="1" dirty="0" smtClean="0">
                <a:solidFill>
                  <a:srgbClr val="4D4D4D"/>
                </a:solidFill>
              </a:rPr>
              <a:t>  </a:t>
            </a:r>
            <a:r>
              <a:rPr lang="en-US" sz="3200" b="1" dirty="0" err="1" smtClean="0">
                <a:solidFill>
                  <a:srgbClr val="4D4D4D"/>
                </a:solidFill>
              </a:rPr>
              <a:t>деятельности</a:t>
            </a:r>
            <a:r>
              <a:rPr lang="en-US" sz="3200" b="1" dirty="0" smtClean="0">
                <a:solidFill>
                  <a:srgbClr val="4D4D4D"/>
                </a:solidFill>
              </a:rPr>
              <a:t> </a:t>
            </a:r>
            <a:r>
              <a:rPr lang="en-US" sz="3200" b="1" dirty="0" err="1" smtClean="0">
                <a:solidFill>
                  <a:srgbClr val="4D4D4D"/>
                </a:solidFill>
              </a:rPr>
              <a:t>по</a:t>
            </a:r>
            <a:r>
              <a:rPr lang="en-US" sz="3200" b="1" dirty="0" smtClean="0">
                <a:solidFill>
                  <a:srgbClr val="4D4D4D"/>
                </a:solidFill>
              </a:rPr>
              <a:t> </a:t>
            </a:r>
            <a:r>
              <a:rPr lang="en-US" sz="3200" b="1" dirty="0" err="1" smtClean="0">
                <a:solidFill>
                  <a:srgbClr val="4D4D4D"/>
                </a:solidFill>
              </a:rPr>
              <a:t>малым</a:t>
            </a:r>
            <a:r>
              <a:rPr lang="en-US" sz="3200" b="1" dirty="0" smtClean="0">
                <a:solidFill>
                  <a:srgbClr val="4D4D4D"/>
                </a:solidFill>
              </a:rPr>
              <a:t> </a:t>
            </a:r>
            <a:r>
              <a:rPr lang="en-US" sz="3200" b="1" dirty="0" err="1" smtClean="0">
                <a:solidFill>
                  <a:srgbClr val="4D4D4D"/>
                </a:solidFill>
              </a:rPr>
              <a:t>предприятиям</a:t>
            </a:r>
            <a:r>
              <a:rPr lang="en-US" sz="3200" b="1" dirty="0" smtClean="0">
                <a:solidFill>
                  <a:srgbClr val="4D4D4D"/>
                </a:solidFill>
              </a:rPr>
              <a:t> (</a:t>
            </a:r>
            <a:r>
              <a:rPr lang="en-US" sz="3200" b="1" dirty="0" err="1" smtClean="0">
                <a:solidFill>
                  <a:srgbClr val="4D4D4D"/>
                </a:solidFill>
              </a:rPr>
              <a:t>включая</a:t>
            </a:r>
            <a:r>
              <a:rPr lang="en-US" sz="3200" b="1" dirty="0" smtClean="0">
                <a:solidFill>
                  <a:srgbClr val="4D4D4D"/>
                </a:solidFill>
              </a:rPr>
              <a:t> </a:t>
            </a:r>
            <a:r>
              <a:rPr lang="en-US" sz="3200" b="1" dirty="0" err="1" smtClean="0">
                <a:solidFill>
                  <a:srgbClr val="4D4D4D"/>
                </a:solidFill>
              </a:rPr>
              <a:t>микропредприятия</a:t>
            </a:r>
            <a:r>
              <a:rPr lang="en-US" sz="3200" b="1" dirty="0" smtClean="0">
                <a:solidFill>
                  <a:srgbClr val="4D4D4D"/>
                </a:solidFill>
              </a:rPr>
              <a:t>) (</a:t>
            </a:r>
            <a:r>
              <a:rPr lang="en-US" sz="3200" b="1" dirty="0" err="1" smtClean="0">
                <a:solidFill>
                  <a:srgbClr val="4D4D4D"/>
                </a:solidFill>
              </a:rPr>
              <a:t>данные</a:t>
            </a:r>
            <a:r>
              <a:rPr lang="ru-RU" sz="3200" b="1" dirty="0" smtClean="0">
                <a:solidFill>
                  <a:srgbClr val="4D4D4D"/>
                </a:solidFill>
              </a:rPr>
              <a:t> форм №№ ПМ  и МП(микро))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477016" y="7830181"/>
            <a:ext cx="10750394" cy="2160240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3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1-я оценка: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Август года, следующего за отчетным (предварительные данные).</a:t>
            </a:r>
            <a:endParaRPr lang="ru-RU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491999" y="10283681"/>
            <a:ext cx="10942366" cy="2304256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2-я оценка</a:t>
            </a:r>
            <a:r>
              <a:rPr lang="ru-RU" sz="33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Октябрь года, следующего за отчетным (окончательные итоги с учётом полученных от респондентов уточнённых данных).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584325" y="1072281"/>
            <a:ext cx="22437040" cy="242395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5400" b="1" dirty="0" smtClean="0">
                <a:latin typeface="Bookman Old Style" pitchFamily="18" charset="0"/>
              </a:rPr>
              <a:t>Формирование годовых данных по показателю «Объем отгруженной продукции собственного производства» по фактическим видам экономической деятельности промышленного производства</a:t>
            </a:r>
            <a:endParaRPr lang="ru-RU" sz="54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6819" y="4545795"/>
            <a:ext cx="10750394" cy="2792994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3800" b="1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Оперативная (</a:t>
            </a:r>
            <a:r>
              <a:rPr lang="ru-RU" sz="3800" b="1" i="1" u="sng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предварительная) оценка </a:t>
            </a:r>
            <a:r>
              <a:rPr lang="ru-RU" sz="3800" b="1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 отчётный год </a:t>
            </a:r>
            <a:r>
              <a:rPr lang="ru-RU" sz="3800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(январь-декабрь)</a:t>
            </a:r>
            <a:r>
              <a:rPr lang="ru-RU" sz="3800" b="1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Январь года, следующего за отчетным</a:t>
            </a:r>
            <a:b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(формируется в рамках 3-й и 4-ой оценок по уточнённым данным оперативной отчётности)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17547073" y="9347617"/>
            <a:ext cx="1584176" cy="287957"/>
          </a:xfrm>
          <a:prstGeom prst="bentConnector3">
            <a:avLst>
              <a:gd name="adj1" fmla="val 2881"/>
            </a:avLst>
          </a:prstGeom>
          <a:ln w="50800" cap="rnd"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6200000" flipH="1">
            <a:off x="11316607" y="6918185"/>
            <a:ext cx="1584176" cy="287957"/>
          </a:xfrm>
          <a:prstGeom prst="bentConnector3">
            <a:avLst>
              <a:gd name="adj1" fmla="val 2881"/>
            </a:avLst>
          </a:prstGeom>
          <a:ln w="50800" cap="rnd"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C:\Users\p41_yurkeevaes\Desktop\Картинки для презентаций\images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414" y="8052884"/>
            <a:ext cx="4263857" cy="387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555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06247" y="1416423"/>
            <a:ext cx="8543559" cy="921571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6000" dirty="0" smtClean="0"/>
              <a:t>04. Разработка и корректировка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6000" dirty="0" smtClean="0"/>
              <a:t> данных по индексам производства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1389082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41_yurkeevaes\Desktop\Картинки для презентаций\fixed_large_62c8da07-acbd-475e-940d-ca5a3f6ef6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6281" y="2681536"/>
            <a:ext cx="753396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3" name="Соединительная линия уступом 72"/>
          <p:cNvCxnSpPr>
            <a:stCxn id="34" idx="3"/>
            <a:endCxn id="42" idx="3"/>
          </p:cNvCxnSpPr>
          <p:nvPr/>
        </p:nvCxnSpPr>
        <p:spPr>
          <a:xfrm>
            <a:off x="14971059" y="7577499"/>
            <a:ext cx="2814918" cy="2033283"/>
          </a:xfrm>
          <a:prstGeom prst="bentConnector3">
            <a:avLst>
              <a:gd name="adj1" fmla="val 108121"/>
            </a:avLst>
          </a:prstGeom>
          <a:ln w="50800" cap="rnd"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>
            <a:stCxn id="22" idx="1"/>
            <a:endCxn id="34" idx="1"/>
          </p:cNvCxnSpPr>
          <p:nvPr/>
        </p:nvCxnSpPr>
        <p:spPr>
          <a:xfrm rot="10800000" flipH="1" flipV="1">
            <a:off x="2390861" y="5650631"/>
            <a:ext cx="1433447" cy="1926867"/>
          </a:xfrm>
          <a:prstGeom prst="bentConnector3">
            <a:avLst>
              <a:gd name="adj1" fmla="val -15948"/>
            </a:avLst>
          </a:prstGeom>
          <a:ln w="50800" cap="rnd"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>
            <a:stCxn id="42" idx="1"/>
            <a:endCxn id="50" idx="1"/>
          </p:cNvCxnSpPr>
          <p:nvPr/>
        </p:nvCxnSpPr>
        <p:spPr>
          <a:xfrm rot="10800000" flipH="1" flipV="1">
            <a:off x="6266147" y="9610782"/>
            <a:ext cx="3636952" cy="1980656"/>
          </a:xfrm>
          <a:prstGeom prst="bentConnector3">
            <a:avLst>
              <a:gd name="adj1" fmla="val -6285"/>
            </a:avLst>
          </a:prstGeom>
          <a:ln w="50800" cap="rnd"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stCxn id="11" idx="3"/>
            <a:endCxn id="22" idx="3"/>
          </p:cNvCxnSpPr>
          <p:nvPr/>
        </p:nvCxnSpPr>
        <p:spPr>
          <a:xfrm>
            <a:off x="10077141" y="3886291"/>
            <a:ext cx="3256087" cy="1764341"/>
          </a:xfrm>
          <a:prstGeom prst="bentConnector3">
            <a:avLst>
              <a:gd name="adj1" fmla="val 107021"/>
            </a:avLst>
          </a:prstGeom>
          <a:ln w="50800" cap="rnd"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862517" y="3310227"/>
            <a:ext cx="9214624" cy="1152128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r>
              <a:rPr lang="ru-RU" sz="3300" b="1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1-я оценка: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10-й день после отчетного месяца.</a:t>
            </a:r>
            <a:endParaRPr lang="ru-RU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90862" y="5002560"/>
            <a:ext cx="10942366" cy="1296144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2-я оценка </a:t>
            </a:r>
            <a:r>
              <a:rPr lang="ru-RU" sz="2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(уточнение данных):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10-й день </a:t>
            </a:r>
            <a:r>
              <a:rPr lang="ru-RU" sz="3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второго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после отчетного месяца.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824309" y="6857419"/>
            <a:ext cx="11146750" cy="1440160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r>
              <a:rPr lang="ru-RU" sz="33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3-я оценка</a:t>
            </a:r>
            <a:r>
              <a:rPr lang="ru-RU" sz="29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Январь года, следующего за отчетным.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266147" y="8962710"/>
            <a:ext cx="11519830" cy="1296144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r>
              <a:rPr lang="ru-RU" sz="33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4-я оценка: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Август года, следующего за отчетным.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9903099" y="10871358"/>
            <a:ext cx="10942366" cy="1440160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r>
              <a:rPr lang="ru-RU" sz="3300" b="1" u="sng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300" b="1" i="1" u="sng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-я оценка</a:t>
            </a:r>
            <a:r>
              <a:rPr lang="ru-RU" sz="33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(по итогам годовых разработок):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Январь второго года, следующего за отчетным.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0"/>
          </p:nvPr>
        </p:nvSpPr>
        <p:spPr>
          <a:xfrm>
            <a:off x="584325" y="1072281"/>
            <a:ext cx="22992851" cy="1873794"/>
          </a:xfrm>
        </p:spPr>
        <p:txBody>
          <a:bodyPr/>
          <a:lstStyle/>
          <a:p>
            <a:r>
              <a:rPr lang="ru-RU" sz="6000" b="1" dirty="0" smtClean="0">
                <a:latin typeface="Bookman Old Style" pitchFamily="18" charset="0"/>
              </a:rPr>
              <a:t>Разработка и корректировка данных по индексам производства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32555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ru-RU" sz="4400" b="1" i="1" dirty="0" smtClean="0">
              <a:latin typeface="Bookman Old Style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400" b="1" i="1" dirty="0" smtClean="0">
                <a:solidFill>
                  <a:srgbClr val="002060"/>
                </a:solidFill>
              </a:rPr>
              <a:t>Регламент разработки и публикации данных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400" b="1" i="1" dirty="0" smtClean="0">
                <a:solidFill>
                  <a:srgbClr val="002060"/>
                </a:solidFill>
              </a:rPr>
              <a:t>по производству и отгрузке продукции и динамике промышленного производства </a:t>
            </a:r>
            <a:r>
              <a:rPr lang="ru-RU" sz="4400" b="1" i="1" dirty="0" smtClean="0">
                <a:solidFill>
                  <a:srgbClr val="C00000"/>
                </a:solidFill>
              </a:rPr>
              <a:t>определяет общие принципы разработки, корректировки и публикации </a:t>
            </a:r>
            <a:r>
              <a:rPr lang="ru-RU" sz="4400" b="1" i="1" dirty="0" smtClean="0">
                <a:solidFill>
                  <a:srgbClr val="002060"/>
                </a:solidFill>
              </a:rPr>
              <a:t>Росстатом данных по объёму производства и отгрузке продукции, а также по динамике промышленного производства.</a:t>
            </a:r>
          </a:p>
          <a:p>
            <a:pPr algn="ctr"/>
            <a:endParaRPr lang="ru-RU" sz="4400" b="1" i="1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388" y="2606772"/>
            <a:ext cx="5253317" cy="7211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6352" y="4074582"/>
            <a:ext cx="5199530" cy="7033792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06247" y="1416423"/>
            <a:ext cx="8543559" cy="921571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6000" dirty="0" smtClean="0"/>
              <a:t>05. Публикация уточнённых данных об объёме и динамике промышленного производства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1389082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84325" y="1072281"/>
            <a:ext cx="22831487" cy="1873794"/>
          </a:xfrm>
        </p:spPr>
        <p:txBody>
          <a:bodyPr/>
          <a:lstStyle/>
          <a:p>
            <a:r>
              <a:rPr lang="ru-RU" sz="6000" b="1" dirty="0" smtClean="0">
                <a:latin typeface="Bookman Old Style" pitchFamily="18" charset="0"/>
              </a:rPr>
              <a:t>Публикация уточнённых данных об объёме и динамике промышленного производства</a:t>
            </a:r>
            <a:endParaRPr lang="ru-RU" sz="6000" b="1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3106" y="3765178"/>
            <a:ext cx="16602635" cy="3155576"/>
          </a:xfrm>
          <a:prstGeom prst="roundRect">
            <a:avLst>
              <a:gd name="adj" fmla="val 15461"/>
            </a:avLst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/>
          <a:lstStyle/>
          <a:p>
            <a:pPr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b="1" dirty="0" smtClean="0"/>
              <a:t>Периодичность и сроки </a:t>
            </a:r>
            <a:r>
              <a:rPr lang="ru-RU" sz="3600" dirty="0" smtClean="0"/>
              <a:t>представления официальной статистической информации пользователям устанавливаются Федеральным планом статистических работ, утверждаемым Правительством Российской Федерации. Федеральный план статистических работ размещен на главной странице официального сайта Росстата </a:t>
            </a:r>
            <a:r>
              <a:rPr lang="ru-RU" sz="3600" dirty="0" smtClean="0">
                <a:solidFill>
                  <a:srgbClr val="334286"/>
                </a:solidFill>
              </a:rPr>
              <a:t>(</a:t>
            </a:r>
            <a:r>
              <a:rPr lang="en-US" sz="3600" dirty="0" smtClean="0">
                <a:solidFill>
                  <a:srgbClr val="334286"/>
                </a:solidFill>
                <a:hlinkClick r:id="rId3"/>
              </a:rPr>
              <a:t>https</a:t>
            </a:r>
            <a:r>
              <a:rPr lang="ru-RU" sz="3600" dirty="0" smtClean="0">
                <a:solidFill>
                  <a:srgbClr val="334286"/>
                </a:solidFill>
                <a:hlinkClick r:id="rId3"/>
              </a:rPr>
              <a:t>://</a:t>
            </a:r>
            <a:r>
              <a:rPr lang="en-US" sz="3600" dirty="0" err="1" smtClean="0">
                <a:solidFill>
                  <a:srgbClr val="334286"/>
                </a:solidFill>
                <a:hlinkClick r:id="rId3"/>
              </a:rPr>
              <a:t>rosstat</a:t>
            </a:r>
            <a:r>
              <a:rPr lang="ru-RU" sz="3600" dirty="0" smtClean="0">
                <a:solidFill>
                  <a:srgbClr val="334286"/>
                </a:solidFill>
                <a:hlinkClick r:id="rId3"/>
              </a:rPr>
              <a:t>.</a:t>
            </a:r>
            <a:r>
              <a:rPr lang="en-US" sz="3600" dirty="0" err="1" smtClean="0">
                <a:solidFill>
                  <a:srgbClr val="334286"/>
                </a:solidFill>
                <a:hlinkClick r:id="rId3"/>
              </a:rPr>
              <a:t>gov</a:t>
            </a:r>
            <a:r>
              <a:rPr lang="ru-RU" sz="3600" dirty="0" smtClean="0">
                <a:solidFill>
                  <a:srgbClr val="334286"/>
                </a:solidFill>
                <a:hlinkClick r:id="rId3"/>
              </a:rPr>
              <a:t>.</a:t>
            </a:r>
            <a:r>
              <a:rPr lang="en-US" sz="3600" dirty="0" err="1" smtClean="0">
                <a:solidFill>
                  <a:srgbClr val="334286"/>
                </a:solidFill>
                <a:hlinkClick r:id="rId3"/>
              </a:rPr>
              <a:t>ru</a:t>
            </a:r>
            <a:r>
              <a:rPr lang="ru-RU" sz="3600" dirty="0" smtClean="0">
                <a:solidFill>
                  <a:srgbClr val="334286"/>
                </a:solidFill>
              </a:rPr>
              <a:t>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56212" y="7261412"/>
            <a:ext cx="16808822" cy="3765176"/>
          </a:xfrm>
          <a:prstGeom prst="roundRect">
            <a:avLst>
              <a:gd name="adj" fmla="val 15461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/>
          <a:lstStyle/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tx1"/>
                </a:solidFill>
              </a:rPr>
              <a:t>При публикации </a:t>
            </a:r>
            <a:r>
              <a:rPr lang="ru-RU" sz="3600" dirty="0" smtClean="0"/>
              <a:t>оперативных данных текущей отчетности о производстве  продукции  по её видам, от</a:t>
            </a:r>
            <a:r>
              <a:rPr lang="en-US" sz="3600" dirty="0" smtClean="0"/>
              <a:t>r</a:t>
            </a:r>
            <a:r>
              <a:rPr lang="ru-RU" sz="3600" dirty="0" err="1" smtClean="0"/>
              <a:t>рузке</a:t>
            </a:r>
            <a:r>
              <a:rPr lang="ru-RU" sz="3600" dirty="0" smtClean="0"/>
              <a:t>  продукции  (работ,  услуг) по  видам деятельности и  индексам производства, </a:t>
            </a:r>
            <a:r>
              <a:rPr lang="ru-RU" sz="3600" dirty="0" smtClean="0">
                <a:solidFill>
                  <a:schemeClr val="tx1"/>
                </a:solidFill>
              </a:rPr>
              <a:t>уточненные данные предыдущих периодов приводятся по всем месяцам и периодам, по которым произошли </a:t>
            </a:r>
            <a:r>
              <a:rPr lang="ru-RU" sz="3600" b="1" dirty="0" smtClean="0">
                <a:solidFill>
                  <a:schemeClr val="tx1"/>
                </a:solidFill>
              </a:rPr>
              <a:t>уточнения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в рамках соответствующей регламентной оценки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87" y="5511455"/>
            <a:ext cx="2187555" cy="2180263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D24B4233-343E-EC4A-9DE9-502F24A9D1DA}"/>
              </a:ext>
            </a:extLst>
          </p:cNvPr>
          <p:cNvSpPr/>
          <p:nvPr/>
        </p:nvSpPr>
        <p:spPr>
          <a:xfrm>
            <a:off x="9395942" y="11571964"/>
            <a:ext cx="4372733" cy="11590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Сайт </a:t>
            </a:r>
            <a:r>
              <a:rPr lang="ru-RU" sz="2800" b="1" dirty="0" err="1" smtClean="0">
                <a:solidFill>
                  <a:schemeClr val="tx1"/>
                </a:solidFill>
              </a:rPr>
              <a:t>Камчатстата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2200" dirty="0">
                <a:solidFill>
                  <a:srgbClr val="000099"/>
                </a:solidFill>
              </a:rPr>
              <a:t>https://</a:t>
            </a:r>
            <a:r>
              <a:rPr lang="en-US" sz="2200" dirty="0" smtClean="0">
                <a:solidFill>
                  <a:srgbClr val="000099"/>
                </a:solidFill>
              </a:rPr>
              <a:t>kamstat.gks.ru/</a:t>
            </a:r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4294967295"/>
          </p:nvPr>
        </p:nvSpPr>
        <p:spPr>
          <a:xfrm>
            <a:off x="8317803" y="4584932"/>
            <a:ext cx="8543925" cy="61404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marL="0" indent="0" algn="ctr">
              <a:buNone/>
            </a:pPr>
            <a:r>
              <a:rPr lang="ru-RU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46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p41_yurkeevaes\Desktop\Картинки для презентаций\images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4118" y="10864428"/>
            <a:ext cx="4518210" cy="277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965752891"/>
              </p:ext>
            </p:extLst>
          </p:nvPr>
        </p:nvGraphicFramePr>
        <p:xfrm>
          <a:off x="2666239" y="571456"/>
          <a:ext cx="17521559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99247" y="2814918"/>
            <a:ext cx="22483482" cy="896469"/>
          </a:xfrm>
          <a:prstGeom prst="roundRect">
            <a:avLst>
              <a:gd name="adj" fmla="val 15461"/>
            </a:avLst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/>
          <a:lstStyle/>
          <a:p>
            <a:pPr algn="ctr"/>
            <a:r>
              <a:rPr lang="ru-RU" sz="4400" b="1" i="1" dirty="0" smtClean="0">
                <a:solidFill>
                  <a:schemeClr val="tx2"/>
                </a:solidFill>
                <a:latin typeface="Bookman Old Style" pitchFamily="18" charset="0"/>
              </a:rPr>
              <a:t>Формирование данных осуществляется на основе следующих форм:</a:t>
            </a:r>
          </a:p>
          <a:p>
            <a:endParaRPr lang="ru-RU" dirty="0"/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1480744" y="10602417"/>
            <a:ext cx="19277531" cy="15477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1394" tIns="181394" rIns="181394" bIns="181394" numCol="1" spcCol="3023" anchor="ctr" anchorCtr="0">
            <a:noAutofit/>
          </a:bodyPr>
          <a:lstStyle/>
          <a:p>
            <a:pPr defTabSz="21162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220329" y="5456603"/>
            <a:ext cx="4034118" cy="2016224"/>
          </a:xfrm>
          <a:prstGeom prst="roundRect">
            <a:avLst>
              <a:gd name="adj" fmla="val 10500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/>
          <a:lstStyle/>
          <a:p>
            <a:pPr indent="-435346" algn="ctr">
              <a:buClr>
                <a:srgbClr val="009900"/>
              </a:buClr>
              <a:defRPr/>
            </a:pPr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оперативном  (ежемесячном) режиме</a:t>
            </a:r>
            <a:endParaRPr lang="ru-RU" sz="38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3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3753068">
            <a:off x="18428567" y="6868318"/>
            <a:ext cx="547023" cy="1527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340846" y="8988696"/>
            <a:ext cx="4031398" cy="1872208"/>
          </a:xfrm>
          <a:prstGeom prst="roundRect">
            <a:avLst>
              <a:gd name="adj" fmla="val 10500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/>
          <a:lstStyle/>
          <a:p>
            <a:pPr indent="-435346" algn="ctr">
              <a:buClr>
                <a:srgbClr val="009900"/>
              </a:buClr>
              <a:defRPr/>
            </a:pPr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год (годовые данные)</a:t>
            </a:r>
          </a:p>
          <a:p>
            <a:pPr algn="ctr"/>
            <a:endParaRPr lang="ru-RU" sz="33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7609160">
            <a:off x="18505576" y="8035831"/>
            <a:ext cx="542982" cy="1465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878541" y="946775"/>
            <a:ext cx="22770353" cy="1873794"/>
          </a:xfrm>
        </p:spPr>
        <p:txBody>
          <a:bodyPr/>
          <a:lstStyle/>
          <a:p>
            <a:r>
              <a:rPr lang="ru-RU" sz="6000" b="1" dirty="0" smtClean="0">
                <a:latin typeface="Bookman Old Style" pitchFamily="18" charset="0"/>
              </a:rPr>
              <a:t>Источники и периодичность формирования данных </a:t>
            </a:r>
            <a:endParaRPr lang="ru-RU" sz="6000" b="1" dirty="0" smtClean="0">
              <a:latin typeface="Bookman Old Style" pitchFamily="18" charset="0"/>
              <a:cs typeface="+mn-cs"/>
            </a:endParaRPr>
          </a:p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1318" y="4159624"/>
            <a:ext cx="17391529" cy="8068236"/>
          </a:xfrm>
          <a:prstGeom prst="roundRect">
            <a:avLst>
              <a:gd name="adj" fmla="val 15461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/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334286"/>
                </a:solidFill>
              </a:rPr>
              <a:t> </a:t>
            </a:r>
            <a:r>
              <a:rPr lang="ru-RU" sz="3200" b="1" dirty="0" smtClean="0">
                <a:solidFill>
                  <a:srgbClr val="334286"/>
                </a:solidFill>
              </a:rPr>
              <a:t>№П-1 </a:t>
            </a:r>
            <a:r>
              <a:rPr lang="ru-RU" sz="3200" dirty="0" smtClean="0">
                <a:solidFill>
                  <a:srgbClr val="334286"/>
                </a:solidFill>
              </a:rPr>
              <a:t>«</a:t>
            </a:r>
            <a:r>
              <a:rPr lang="ru-RU" sz="3200" i="1" dirty="0" smtClean="0">
                <a:solidFill>
                  <a:srgbClr val="334286"/>
                </a:solidFill>
              </a:rPr>
              <a:t>Сведения о производстве и отгрузке товаров и услуг» (месячная)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334286"/>
                </a:solidFill>
              </a:rPr>
              <a:t> №П-5(м)</a:t>
            </a:r>
            <a:r>
              <a:rPr lang="ru-RU" sz="3200" i="1" dirty="0" smtClean="0">
                <a:solidFill>
                  <a:srgbClr val="334286"/>
                </a:solidFill>
              </a:rPr>
              <a:t> «Основные сведения  о деятельности   организации» (квартальная)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solidFill>
                  <a:srgbClr val="334286"/>
                </a:solidFill>
              </a:rPr>
              <a:t> </a:t>
            </a:r>
            <a:r>
              <a:rPr lang="ru-RU" sz="3200" b="1" i="1" dirty="0" smtClean="0">
                <a:solidFill>
                  <a:srgbClr val="334286"/>
                </a:solidFill>
              </a:rPr>
              <a:t>№ПМ </a:t>
            </a:r>
            <a:r>
              <a:rPr lang="ru-RU" sz="3200" i="1" dirty="0" smtClean="0">
                <a:solidFill>
                  <a:srgbClr val="334286"/>
                </a:solidFill>
              </a:rPr>
              <a:t>«Сведения об основных показателях деятельности  малого предприятия» (квартальная)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solidFill>
                  <a:srgbClr val="334286"/>
                </a:solidFill>
              </a:rPr>
              <a:t> </a:t>
            </a:r>
            <a:r>
              <a:rPr lang="ru-RU" sz="3200" b="1" i="1" dirty="0" smtClean="0">
                <a:solidFill>
                  <a:srgbClr val="334286"/>
                </a:solidFill>
              </a:rPr>
              <a:t>№</a:t>
            </a:r>
            <a:r>
              <a:rPr lang="ru-RU" sz="3200" b="1" i="1" dirty="0" err="1" smtClean="0">
                <a:solidFill>
                  <a:srgbClr val="334286"/>
                </a:solidFill>
              </a:rPr>
              <a:t>ПМ-пром</a:t>
            </a:r>
            <a:r>
              <a:rPr lang="ru-RU" sz="3200" b="1" i="1" dirty="0" smtClean="0">
                <a:solidFill>
                  <a:srgbClr val="334286"/>
                </a:solidFill>
              </a:rPr>
              <a:t> </a:t>
            </a:r>
            <a:r>
              <a:rPr lang="ru-RU" sz="3200" i="1" dirty="0" smtClean="0">
                <a:solidFill>
                  <a:srgbClr val="334286"/>
                </a:solidFill>
              </a:rPr>
              <a:t>«Сведения о производстве продукции малым предприятием» (месячная)</a:t>
            </a:r>
          </a:p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334286"/>
                </a:solidFill>
              </a:rPr>
              <a:t> №1-ИП (</a:t>
            </a:r>
            <a:r>
              <a:rPr lang="ru-RU" sz="3200" b="1" i="1" dirty="0" err="1" smtClean="0">
                <a:solidFill>
                  <a:srgbClr val="334286"/>
                </a:solidFill>
              </a:rPr>
              <a:t>мес</a:t>
            </a:r>
            <a:r>
              <a:rPr lang="ru-RU" sz="3200" b="1" i="1" dirty="0" smtClean="0">
                <a:solidFill>
                  <a:srgbClr val="334286"/>
                </a:solidFill>
              </a:rPr>
              <a:t>)  </a:t>
            </a:r>
            <a:r>
              <a:rPr lang="ru-RU" sz="3200" i="1" dirty="0" smtClean="0">
                <a:solidFill>
                  <a:srgbClr val="334286"/>
                </a:solidFill>
              </a:rPr>
              <a:t>«Сведения о  производстве продукции  индивидуальным предпринимателем» (месячная) 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solidFill>
                  <a:srgbClr val="334286"/>
                </a:solidFill>
              </a:rPr>
              <a:t> </a:t>
            </a:r>
            <a:r>
              <a:rPr lang="ru-RU" sz="3200" b="1" i="1" dirty="0" smtClean="0">
                <a:solidFill>
                  <a:srgbClr val="334286"/>
                </a:solidFill>
              </a:rPr>
              <a:t>№МП(микро) </a:t>
            </a:r>
            <a:r>
              <a:rPr lang="ru-RU" sz="3200" i="1" dirty="0" smtClean="0">
                <a:solidFill>
                  <a:srgbClr val="334286"/>
                </a:solidFill>
              </a:rPr>
              <a:t>«Сведения об  основных показателях деятельности </a:t>
            </a:r>
            <a:r>
              <a:rPr lang="ru-RU" sz="3200" i="1" dirty="0" err="1" smtClean="0">
                <a:solidFill>
                  <a:srgbClr val="334286"/>
                </a:solidFill>
              </a:rPr>
              <a:t>микропредприятия</a:t>
            </a:r>
            <a:r>
              <a:rPr lang="ru-RU" sz="3200" i="1" dirty="0" smtClean="0">
                <a:solidFill>
                  <a:srgbClr val="334286"/>
                </a:solidFill>
              </a:rPr>
              <a:t>»(годовая) 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solidFill>
                  <a:srgbClr val="334286"/>
                </a:solidFill>
              </a:rPr>
              <a:t> </a:t>
            </a:r>
            <a:r>
              <a:rPr lang="ru-RU" sz="3200" b="1" i="1" dirty="0" smtClean="0">
                <a:solidFill>
                  <a:srgbClr val="334286"/>
                </a:solidFill>
              </a:rPr>
              <a:t>№МП(микро)-натура </a:t>
            </a:r>
            <a:r>
              <a:rPr lang="ru-RU" sz="3200" i="1" dirty="0" smtClean="0">
                <a:solidFill>
                  <a:srgbClr val="334286"/>
                </a:solidFill>
              </a:rPr>
              <a:t>«Сведения  о  производстве  продукции </a:t>
            </a:r>
            <a:r>
              <a:rPr lang="ru-RU" sz="3200" i="1" dirty="0" err="1" smtClean="0">
                <a:solidFill>
                  <a:srgbClr val="334286"/>
                </a:solidFill>
              </a:rPr>
              <a:t>микропредприятием</a:t>
            </a:r>
            <a:r>
              <a:rPr lang="ru-RU" sz="3200" i="1" dirty="0" smtClean="0">
                <a:solidFill>
                  <a:srgbClr val="334286"/>
                </a:solidFill>
              </a:rPr>
              <a:t>»(годовая)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solidFill>
                  <a:srgbClr val="334286"/>
                </a:solidFill>
              </a:rPr>
              <a:t> </a:t>
            </a:r>
            <a:r>
              <a:rPr lang="ru-RU" sz="3200" b="1" i="1" dirty="0" smtClean="0">
                <a:solidFill>
                  <a:srgbClr val="334286"/>
                </a:solidFill>
              </a:rPr>
              <a:t>№1-натура-БМ </a:t>
            </a:r>
            <a:r>
              <a:rPr lang="ru-RU" sz="3200" i="1" dirty="0" smtClean="0">
                <a:solidFill>
                  <a:srgbClr val="334286"/>
                </a:solidFill>
              </a:rPr>
              <a:t>«Сведения о </a:t>
            </a:r>
            <a:r>
              <a:rPr lang="ru-RU" sz="3200" i="1" dirty="0" err="1" smtClean="0">
                <a:solidFill>
                  <a:srgbClr val="334286"/>
                </a:solidFill>
              </a:rPr>
              <a:t>роизводстве</a:t>
            </a:r>
            <a:r>
              <a:rPr lang="ru-RU" sz="3200" i="1" dirty="0" smtClean="0">
                <a:solidFill>
                  <a:srgbClr val="334286"/>
                </a:solidFill>
              </a:rPr>
              <a:t>, отгрузке продукции и балансе производственных мощностей» (годовая)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solidFill>
                  <a:srgbClr val="334286"/>
                </a:solidFill>
              </a:rPr>
              <a:t> </a:t>
            </a:r>
            <a:r>
              <a:rPr lang="ru-RU" sz="3200" b="1" i="1" dirty="0" smtClean="0">
                <a:solidFill>
                  <a:srgbClr val="334286"/>
                </a:solidFill>
              </a:rPr>
              <a:t>№1</a:t>
            </a:r>
            <a:r>
              <a:rPr lang="ru-RU" sz="3200" b="1" dirty="0" smtClean="0">
                <a:solidFill>
                  <a:srgbClr val="334286"/>
                </a:solidFill>
              </a:rPr>
              <a:t>-</a:t>
            </a:r>
            <a:r>
              <a:rPr lang="ru-RU" sz="3200" b="1" i="1" dirty="0" smtClean="0">
                <a:solidFill>
                  <a:srgbClr val="334286"/>
                </a:solidFill>
              </a:rPr>
              <a:t>предприятие </a:t>
            </a:r>
            <a:r>
              <a:rPr lang="ru-RU" sz="3200" i="1" dirty="0" smtClean="0">
                <a:solidFill>
                  <a:srgbClr val="334286"/>
                </a:solidFill>
              </a:rPr>
              <a:t>«Основные сведения о деятельности организации» (годовая) </a:t>
            </a:r>
            <a:br>
              <a:rPr lang="ru-RU" sz="3200" i="1" dirty="0" smtClean="0">
                <a:solidFill>
                  <a:srgbClr val="334286"/>
                </a:solidFill>
              </a:rPr>
            </a:br>
            <a:endParaRPr lang="ru-RU" sz="3200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55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06247" y="3161952"/>
            <a:ext cx="8543559" cy="67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6800" dirty="0" smtClean="0"/>
              <a:t>01. Разработка и корректировка данных  о производстве продукции по видам</a:t>
            </a:r>
            <a:endParaRPr lang="ru-RU" sz="6800" dirty="0"/>
          </a:p>
        </p:txBody>
      </p:sp>
    </p:spTree>
    <p:extLst>
      <p:ext uri="{BB962C8B-B14F-4D97-AF65-F5344CB8AC3E}">
        <p14:creationId xmlns="" xmlns:p14="http://schemas.microsoft.com/office/powerpoint/2010/main" val="138908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p41_yurkeevaes\Desktop\Картинки для презентаций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3198" y="4265712"/>
            <a:ext cx="5601762" cy="410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782230" y="4553744"/>
            <a:ext cx="4607312" cy="1584176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П-1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372051" y="4697760"/>
            <a:ext cx="4991255" cy="1584176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П-5(м)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796137" y="7866112"/>
            <a:ext cx="5759140" cy="1728192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№1-ИП(</a:t>
            </a:r>
            <a:r>
              <a:rPr lang="ru-RU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14344" y="7866112"/>
            <a:ext cx="5567169" cy="1728192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ПМ-пром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123724">
            <a:off x="7542058" y="5111120"/>
            <a:ext cx="1230738" cy="86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731624" y="10314384"/>
            <a:ext cx="7261411" cy="1584176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МП(микро)-натура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2428941">
            <a:off x="15455618" y="8029116"/>
            <a:ext cx="1230738" cy="86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9766663">
            <a:off x="15979372" y="5103086"/>
            <a:ext cx="1230738" cy="86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20229172">
            <a:off x="7700369" y="8155444"/>
            <a:ext cx="1230738" cy="86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6200000">
            <a:off x="11913900" y="9150173"/>
            <a:ext cx="923294" cy="1152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0"/>
          </p:nvPr>
        </p:nvSpPr>
        <p:spPr>
          <a:xfrm>
            <a:off x="1158066" y="1108140"/>
            <a:ext cx="22311534" cy="1873794"/>
          </a:xfrm>
        </p:spPr>
        <p:txBody>
          <a:bodyPr/>
          <a:lstStyle/>
          <a:p>
            <a:r>
              <a:rPr lang="ru-RU" sz="6000" b="1" dirty="0" smtClean="0">
                <a:latin typeface="Bookman Old Style" pitchFamily="18" charset="0"/>
              </a:rPr>
              <a:t>Источники оперативных (ежемесячных) данных по производству продукции </a:t>
            </a:r>
            <a:r>
              <a:rPr lang="ru-RU" sz="4800" b="1" i="1" dirty="0" smtClean="0">
                <a:latin typeface="Bookman Old Style" pitchFamily="18" charset="0"/>
              </a:rPr>
              <a:t>(в натуральном выражении)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55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84336" y="1072281"/>
            <a:ext cx="22203475" cy="187379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Алгоритм расчёта объёма производства за месяц по полному кругу производителей</a:t>
            </a:r>
            <a:endParaRPr lang="ru-RU" b="1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2"/>
          </p:nvPr>
        </p:nvSpPr>
        <p:spPr>
          <a:xfrm>
            <a:off x="1775012" y="3460375"/>
            <a:ext cx="20964672" cy="9413414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</a:pPr>
            <a:r>
              <a:rPr lang="en-US" sz="4400" b="1" dirty="0" err="1" smtClean="0"/>
              <a:t>V</a:t>
            </a:r>
            <a:r>
              <a:rPr lang="en-US" sz="4400" b="1" baseline="-25000" dirty="0" err="1" smtClean="0"/>
              <a:t>t</a:t>
            </a:r>
            <a:r>
              <a:rPr lang="en-US" sz="4400" b="1" dirty="0" smtClean="0"/>
              <a:t> = </a:t>
            </a:r>
            <a:r>
              <a:rPr lang="en-US" sz="4400" b="1" dirty="0" err="1" smtClean="0"/>
              <a:t>V</a:t>
            </a:r>
            <a:r>
              <a:rPr lang="en-US" sz="4400" b="1" baseline="-25000" dirty="0" err="1" smtClean="0"/>
              <a:t>t</a:t>
            </a:r>
            <a:r>
              <a:rPr lang="en-US" sz="4400" b="1" dirty="0" smtClean="0"/>
              <a:t> </a:t>
            </a:r>
            <a:r>
              <a:rPr lang="en-US" sz="4400" b="1" baseline="30000" dirty="0" smtClean="0"/>
              <a:t>&gt;15 </a:t>
            </a:r>
            <a:r>
              <a:rPr lang="en-US" sz="4400" b="1" dirty="0" smtClean="0"/>
              <a:t>+ </a:t>
            </a:r>
            <a:r>
              <a:rPr lang="en-US" sz="4400" b="1" dirty="0" err="1" smtClean="0"/>
              <a:t>V</a:t>
            </a:r>
            <a:r>
              <a:rPr lang="en-US" sz="4400" b="1" baseline="-25000" dirty="0" err="1" smtClean="0"/>
              <a:t>t</a:t>
            </a:r>
            <a:r>
              <a:rPr lang="en-US" sz="4400" b="1" dirty="0" smtClean="0"/>
              <a:t> </a:t>
            </a:r>
            <a:r>
              <a:rPr lang="en-US" sz="4400" b="1" baseline="30000" dirty="0" smtClean="0"/>
              <a:t>&lt;15</a:t>
            </a:r>
            <a:r>
              <a:rPr lang="en-US" sz="4400" b="1" dirty="0" smtClean="0"/>
              <a:t> + </a:t>
            </a:r>
            <a:r>
              <a:rPr lang="en-US" sz="4400" b="1" dirty="0" err="1" smtClean="0"/>
              <a:t>V</a:t>
            </a:r>
            <a:r>
              <a:rPr lang="en-US" sz="4400" b="1" baseline="-25000" dirty="0" err="1" smtClean="0"/>
              <a:t>t</a:t>
            </a:r>
            <a:r>
              <a:rPr lang="en-US" sz="4400" b="1" dirty="0" smtClean="0"/>
              <a:t> </a:t>
            </a:r>
            <a:r>
              <a:rPr lang="en-US" sz="4400" b="1" baseline="30000" dirty="0" smtClean="0"/>
              <a:t>m</a:t>
            </a:r>
            <a:r>
              <a:rPr lang="en-US" sz="4400" b="1" dirty="0" smtClean="0"/>
              <a:t>, </a:t>
            </a:r>
            <a:r>
              <a:rPr lang="en-US" sz="4000" b="1" dirty="0" err="1" smtClean="0"/>
              <a:t>где</a:t>
            </a:r>
            <a:r>
              <a:rPr lang="en-US" sz="4000" b="1" dirty="0" smtClean="0"/>
              <a:t>:</a:t>
            </a:r>
            <a:r>
              <a:rPr lang="en-US" sz="3200" b="1" dirty="0" smtClean="0"/>
              <a:t>	</a:t>
            </a:r>
            <a:endParaRPr lang="ru-RU" sz="3200" b="1" dirty="0" smtClean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/>
              <a:t> </a:t>
            </a:r>
            <a:endParaRPr lang="ru-RU" sz="3200" b="1" dirty="0" smtClean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 smtClean="0"/>
              <a:t>V</a:t>
            </a:r>
            <a:r>
              <a:rPr lang="en-US" sz="3200" b="1" baseline="-25000" dirty="0" err="1" smtClean="0"/>
              <a:t>t</a:t>
            </a:r>
            <a:r>
              <a:rPr lang="en-US" sz="3200" b="1" baseline="-25000" dirty="0" smtClean="0"/>
              <a:t> </a:t>
            </a:r>
            <a:r>
              <a:rPr lang="ru-RU" sz="3200" b="1" dirty="0" smtClean="0"/>
              <a:t>- общий объем производства;</a:t>
            </a:r>
            <a:endParaRPr lang="en-US" sz="3200" b="1" dirty="0" smtClean="0"/>
          </a:p>
          <a:p>
            <a:pPr marL="0">
              <a:lnSpc>
                <a:spcPts val="3840"/>
              </a:lnSpc>
              <a:spcBef>
                <a:spcPts val="0"/>
              </a:spcBef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en-US" sz="3200" b="1" dirty="0" err="1" smtClean="0"/>
              <a:t>V</a:t>
            </a:r>
            <a:r>
              <a:rPr lang="en-US" sz="3200" b="1" baseline="-25000" dirty="0" err="1" smtClean="0"/>
              <a:t>t</a:t>
            </a:r>
            <a:r>
              <a:rPr lang="en-US" sz="3200" b="1" dirty="0" smtClean="0"/>
              <a:t> </a:t>
            </a:r>
            <a:r>
              <a:rPr lang="en-US" sz="3200" b="1" baseline="30000" dirty="0" smtClean="0"/>
              <a:t>&gt;15  </a:t>
            </a:r>
            <a:r>
              <a:rPr lang="en-US" sz="3200" b="1" dirty="0" smtClean="0"/>
              <a:t>- </a:t>
            </a:r>
            <a:r>
              <a:rPr lang="ru-RU" sz="3200" b="1" dirty="0" smtClean="0"/>
              <a:t>объем производства по организациям, не относящимся к  субъектам малого  предпринимательства,</a:t>
            </a:r>
            <a:r>
              <a:rPr lang="en-US" sz="3200" b="1" dirty="0" smtClean="0"/>
              <a:t> </a:t>
            </a:r>
            <a:r>
              <a:rPr lang="ru-RU" sz="3200" b="1" dirty="0" smtClean="0"/>
              <a:t>средняя  численность работников которых  превышает  15  человек,  сформированный  на  основании данных формы № П-1;</a:t>
            </a:r>
            <a:endParaRPr lang="en-US" sz="3200" b="1" dirty="0" smtClean="0"/>
          </a:p>
          <a:p>
            <a:pPr marL="0">
              <a:lnSpc>
                <a:spcPts val="3840"/>
              </a:lnSpc>
              <a:spcBef>
                <a:spcPts val="0"/>
              </a:spcBef>
            </a:pPr>
            <a:endParaRPr lang="ru-RU" sz="1600" b="1" dirty="0" smtClean="0"/>
          </a:p>
          <a:p>
            <a:pPr marL="0">
              <a:lnSpc>
                <a:spcPts val="3840"/>
              </a:lnSpc>
              <a:spcBef>
                <a:spcPts val="0"/>
              </a:spcBef>
            </a:pPr>
            <a:r>
              <a:rPr lang="en-US" sz="3200" b="1" dirty="0" err="1" smtClean="0"/>
              <a:t>V</a:t>
            </a:r>
            <a:r>
              <a:rPr lang="en-US" sz="3200" b="1" baseline="-25000" dirty="0" err="1" smtClean="0"/>
              <a:t>t</a:t>
            </a:r>
            <a:r>
              <a:rPr lang="en-US" sz="3200" b="1" dirty="0" smtClean="0"/>
              <a:t> </a:t>
            </a:r>
            <a:r>
              <a:rPr lang="en-US" sz="3200" b="1" baseline="30000" dirty="0" smtClean="0"/>
              <a:t>&lt;15</a:t>
            </a:r>
            <a:r>
              <a:rPr lang="en-US" sz="3200" b="1" dirty="0" smtClean="0"/>
              <a:t> </a:t>
            </a:r>
            <a:r>
              <a:rPr lang="ru-RU" sz="3200" b="1" dirty="0" smtClean="0"/>
              <a:t>- объем  производства по организациям, средняя численность работников которых не превышает 15 человек, не  являющимся субъектами малого предпринимательства, сформированный  на основании формы № П-5(м) (рассчитывается исходя из объема производства в среднем за месяц);</a:t>
            </a:r>
          </a:p>
          <a:p>
            <a:r>
              <a:rPr lang="en-US" sz="3200" b="1" dirty="0" err="1" smtClean="0"/>
              <a:t>V</a:t>
            </a:r>
            <a:r>
              <a:rPr lang="en-US" sz="3200" b="1" baseline="-25000" dirty="0" err="1" smtClean="0"/>
              <a:t>t</a:t>
            </a:r>
            <a:r>
              <a:rPr lang="en-US" sz="3200" b="1" dirty="0" smtClean="0"/>
              <a:t> </a:t>
            </a:r>
            <a:r>
              <a:rPr lang="en-US" sz="3200" b="1" baseline="30000" dirty="0" smtClean="0"/>
              <a:t>m </a:t>
            </a:r>
            <a:r>
              <a:rPr lang="ru-RU" sz="3200" b="1" dirty="0" smtClean="0"/>
              <a:t>- объем   производства  по   субъектам   малого   предпринимательства  - юридическим  лицам	и физическим лицам,  осуществляющим предпринимательскую    деятельность     без   образования юридического  лица    (индивидуальным  предпринимателям),  (рассчитывается  исходя из  данных о производстве, сформированных на основании отчетности по формам №№ </a:t>
            </a:r>
            <a:r>
              <a:rPr lang="ru-RU" sz="3200" b="1" dirty="0" err="1" smtClean="0"/>
              <a:t>ПМ-пром</a:t>
            </a:r>
            <a:r>
              <a:rPr lang="ru-RU" sz="3200" b="1" dirty="0" smtClean="0"/>
              <a:t>  и 1-ИП(мес) с досчетом на объем производства продукции микропредприятиями, полученный по данным отчетности по форме № МП (микро)-натура).</a:t>
            </a:r>
          </a:p>
          <a:p>
            <a:endParaRPr lang="ru-RU" sz="3200" b="1" dirty="0" smtClean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Соединительная линия уступом 72"/>
          <p:cNvCxnSpPr>
            <a:stCxn id="34" idx="3"/>
            <a:endCxn id="42" idx="3"/>
          </p:cNvCxnSpPr>
          <p:nvPr/>
        </p:nvCxnSpPr>
        <p:spPr>
          <a:xfrm>
            <a:off x="17499106" y="7792652"/>
            <a:ext cx="2581835" cy="1890428"/>
          </a:xfrm>
          <a:prstGeom prst="bentConnector3">
            <a:avLst>
              <a:gd name="adj1" fmla="val 108854"/>
            </a:avLst>
          </a:prstGeom>
          <a:ln w="50800" cap="rnd"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>
            <a:stCxn id="22" idx="1"/>
            <a:endCxn id="34" idx="1"/>
          </p:cNvCxnSpPr>
          <p:nvPr/>
        </p:nvCxnSpPr>
        <p:spPr>
          <a:xfrm rot="10800000" flipH="1" flipV="1">
            <a:off x="3327537" y="5800790"/>
            <a:ext cx="2353098" cy="1991862"/>
          </a:xfrm>
          <a:prstGeom prst="bentConnector3">
            <a:avLst>
              <a:gd name="adj1" fmla="val -9715"/>
            </a:avLst>
          </a:prstGeom>
          <a:ln w="50800" cap="rnd"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>
            <a:stCxn id="42" idx="1"/>
            <a:endCxn id="50" idx="1"/>
          </p:cNvCxnSpPr>
          <p:nvPr/>
        </p:nvCxnSpPr>
        <p:spPr>
          <a:xfrm rot="10800000" flipH="1" flipV="1">
            <a:off x="8505511" y="9683080"/>
            <a:ext cx="3352254" cy="1926286"/>
          </a:xfrm>
          <a:prstGeom prst="bentConnector3">
            <a:avLst>
              <a:gd name="adj1" fmla="val -6819"/>
            </a:avLst>
          </a:prstGeom>
          <a:ln w="50800" cap="rnd"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stCxn id="11" idx="3"/>
            <a:endCxn id="22" idx="3"/>
          </p:cNvCxnSpPr>
          <p:nvPr/>
        </p:nvCxnSpPr>
        <p:spPr>
          <a:xfrm>
            <a:off x="10093950" y="3943440"/>
            <a:ext cx="4175953" cy="1857350"/>
          </a:xfrm>
          <a:prstGeom prst="bentConnector3">
            <a:avLst>
              <a:gd name="adj1" fmla="val 105474"/>
            </a:avLst>
          </a:prstGeom>
          <a:ln w="50800" cap="rnd"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879326" y="3367376"/>
            <a:ext cx="9214624" cy="1152128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r>
              <a:rPr lang="ru-RU" sz="3300" b="1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1-я оценка: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9-й  рабочий день после отчетного месяца.</a:t>
            </a:r>
            <a:endParaRPr lang="ru-RU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27537" y="5152718"/>
            <a:ext cx="10942366" cy="1296144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2-я оценка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(уточнение данных):</a:t>
            </a:r>
            <a:b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9-й  рабочий день </a:t>
            </a:r>
            <a:r>
              <a:rPr lang="ru-RU" sz="3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второго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после отчетного месяца.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80635" y="7072572"/>
            <a:ext cx="11818471" cy="1440160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r>
              <a:rPr lang="ru-RU" sz="33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3-я оценка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(уточнение данных с января по июнь отчетного года):</a:t>
            </a:r>
            <a:b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Август отчетного года.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505511" y="9035008"/>
            <a:ext cx="11575430" cy="1296144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r>
              <a:rPr lang="ru-RU" sz="33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4-я оценка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(уточнение данных с начала отчетного года):</a:t>
            </a:r>
            <a:b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Январь года, следующего за отчетным</a:t>
            </a:r>
            <a:r>
              <a:rPr lang="ru-RU" sz="3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1857765" y="10889286"/>
            <a:ext cx="9982509" cy="1440160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r>
              <a:rPr lang="ru-RU" sz="3300" b="1" u="sng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300" b="1" i="1" u="sng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-я оценка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итогам годовых разработок)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Август года, следующего за отчетным.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5" name="Picture 2" descr="C:\Users\p41_yurkeevaes\Desktop\Картинки для презентаций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8726317" y="3328157"/>
            <a:ext cx="3542011" cy="316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Текст 14"/>
          <p:cNvSpPr>
            <a:spLocks noGrp="1"/>
          </p:cNvSpPr>
          <p:nvPr>
            <p:ph type="body" sz="quarter" idx="10"/>
          </p:nvPr>
        </p:nvSpPr>
        <p:spPr>
          <a:xfrm>
            <a:off x="584325" y="1072281"/>
            <a:ext cx="22974922" cy="18737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6000" b="1" dirty="0" smtClean="0">
                <a:latin typeface="Bookman Old Style" pitchFamily="18" charset="0"/>
              </a:rPr>
              <a:t>Формирование ежемесячных данных по производству продукции</a:t>
            </a:r>
            <a:r>
              <a:rPr lang="ru-RU" sz="6000" b="1" i="1" dirty="0" smtClean="0">
                <a:latin typeface="Bookman Old Style" pitchFamily="18" charset="0"/>
              </a:rPr>
              <a:t> </a:t>
            </a:r>
            <a:r>
              <a:rPr lang="ru-RU" sz="4800" b="1" i="1" dirty="0" smtClean="0">
                <a:latin typeface="Bookman Old Style" pitchFamily="18" charset="0"/>
              </a:rPr>
              <a:t>(в натуральном выражении)</a:t>
            </a:r>
            <a:endParaRPr lang="ru-RU" sz="4800" b="1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55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348753" y="4087906"/>
            <a:ext cx="5040789" cy="2420470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№1-натура БМ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544800" y="9162256"/>
            <a:ext cx="5474706" cy="1728192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№1-ИП(</a:t>
            </a:r>
            <a:r>
              <a:rPr lang="ru-RU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86579" y="9089958"/>
            <a:ext cx="5291258" cy="1728192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ПМ-пром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123724">
            <a:off x="7542058" y="5111120"/>
            <a:ext cx="1230738" cy="86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604166" y="4034118"/>
            <a:ext cx="5538658" cy="2563906"/>
          </a:xfrm>
          <a:prstGeom prst="roundRect">
            <a:avLst>
              <a:gd name="adj" fmla="val 105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673" tIns="108836" rIns="217673" bIns="108836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№МП(микро)-натура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2428941">
            <a:off x="14111816" y="8461164"/>
            <a:ext cx="1230738" cy="86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20229172">
            <a:off x="8716925" y="8443476"/>
            <a:ext cx="1230738" cy="86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8937101">
            <a:off x="15104238" y="5184182"/>
            <a:ext cx="1230738" cy="86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/>
            <a:endParaRPr lang="ru-RU"/>
          </a:p>
        </p:txBody>
      </p:sp>
      <p:pic>
        <p:nvPicPr>
          <p:cNvPr id="21" name="Picture 7" descr="C:\Users\p41_yurkeevaes\Desktop\Картинки для презентаций\images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7284" y="4265712"/>
            <a:ext cx="5574905" cy="401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584325" y="1072281"/>
            <a:ext cx="22383251" cy="1873794"/>
          </a:xfrm>
        </p:spPr>
        <p:txBody>
          <a:bodyPr/>
          <a:lstStyle/>
          <a:p>
            <a:r>
              <a:rPr lang="ru-RU" sz="6000" b="1" dirty="0" smtClean="0">
                <a:latin typeface="Bookman Old Style" pitchFamily="18" charset="0"/>
              </a:rPr>
              <a:t>Источники годовых данных по производству продукции</a:t>
            </a:r>
            <a:r>
              <a:rPr lang="ru-RU" sz="6000" b="1" i="1" dirty="0" smtClean="0">
                <a:latin typeface="Bookman Old Style" pitchFamily="18" charset="0"/>
              </a:rPr>
              <a:t> </a:t>
            </a:r>
            <a:r>
              <a:rPr lang="ru-RU" sz="4800" b="1" i="1" dirty="0" smtClean="0">
                <a:latin typeface="Bookman Old Style" pitchFamily="18" charset="0"/>
              </a:rPr>
              <a:t>(в натуральном выражении)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32555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84325" y="1072281"/>
            <a:ext cx="20085928" cy="1873794"/>
          </a:xfrm>
        </p:spPr>
        <p:txBody>
          <a:bodyPr/>
          <a:lstStyle/>
          <a:p>
            <a:r>
              <a:rPr lang="ru-RU" b="1" dirty="0" smtClean="0"/>
              <a:t>Алгоритм расчёта объёма производства за год по полному кругу производителей</a:t>
            </a:r>
          </a:p>
          <a:p>
            <a:endParaRPr lang="ru-RU" dirty="0"/>
          </a:p>
        </p:txBody>
      </p:sp>
      <p:sp>
        <p:nvSpPr>
          <p:cNvPr id="4" name="Текст 42"/>
          <p:cNvSpPr txBox="1">
            <a:spLocks/>
          </p:cNvSpPr>
          <p:nvPr/>
        </p:nvSpPr>
        <p:spPr>
          <a:xfrm>
            <a:off x="1775012" y="3460375"/>
            <a:ext cx="20964672" cy="878777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-455489" algn="ctr" defTabSz="1821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4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4400" b="1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4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4400" b="1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4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4400" b="1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где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455489" algn="l" defTabSz="1821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indent="-455489" defTabSz="1821876"/>
            <a:r>
              <a:rPr lang="en-US" sz="3200" b="1" dirty="0" smtClean="0">
                <a:solidFill>
                  <a:srgbClr val="4D4D4D"/>
                </a:solidFill>
              </a:rPr>
              <a:t>V</a:t>
            </a:r>
            <a:r>
              <a:rPr lang="en-US" sz="3200" b="1" baseline="-25000" dirty="0" smtClean="0">
                <a:solidFill>
                  <a:srgbClr val="4D4D4D"/>
                </a:solidFill>
              </a:rPr>
              <a:t>g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общий объем производства;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indent="-455489" defTabSz="1821876">
              <a:lnSpc>
                <a:spcPts val="3840"/>
              </a:lnSpc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3200" b="1" dirty="0" smtClean="0">
                <a:solidFill>
                  <a:srgbClr val="4D4D4D"/>
                </a:solidFill>
              </a:rPr>
              <a:t> </a:t>
            </a:r>
            <a:r>
              <a:rPr lang="en-US" sz="3200" b="1" dirty="0" err="1" smtClean="0">
                <a:solidFill>
                  <a:srgbClr val="4D4D4D"/>
                </a:solidFill>
              </a:rPr>
              <a:t>V</a:t>
            </a:r>
            <a:r>
              <a:rPr lang="en-US" sz="3200" b="1" baseline="-25000" dirty="0" err="1" smtClean="0">
                <a:solidFill>
                  <a:srgbClr val="4D4D4D"/>
                </a:solidFill>
              </a:rPr>
              <a:t>g</a:t>
            </a:r>
            <a:r>
              <a:rPr lang="en-US" sz="3200" b="1" baseline="30000" dirty="0" err="1" smtClean="0">
                <a:solidFill>
                  <a:srgbClr val="4D4D4D"/>
                </a:solidFill>
              </a:rPr>
              <a:t>kr</a:t>
            </a:r>
            <a:r>
              <a:rPr lang="en-US" sz="3200" b="1" baseline="30000" dirty="0" smtClean="0">
                <a:solidFill>
                  <a:srgbClr val="4D4D4D"/>
                </a:solidFill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производства по организациям, не относящимся к  субъектам малого  предпринимательства,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средняя  численность работников которых  превышает  15  человек, </a:t>
            </a:r>
            <a:r>
              <a:rPr lang="ru-RU" sz="3200" b="1" dirty="0" smtClean="0">
                <a:solidFill>
                  <a:srgbClr val="4D4D4D"/>
                </a:solidFill>
              </a:rPr>
              <a:t>не являющиеся субъектами малого предпринимательства, сформированный на основании данных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формы №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натура-БМ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455489" algn="l" defTabSz="1821876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3200" b="1" dirty="0" err="1" smtClean="0">
                <a:solidFill>
                  <a:srgbClr val="4D4D4D"/>
                </a:solidFill>
              </a:rPr>
              <a:t>V</a:t>
            </a:r>
            <a:r>
              <a:rPr lang="en-US" sz="3200" b="1" baseline="-25000" dirty="0" err="1" smtClean="0">
                <a:solidFill>
                  <a:srgbClr val="4D4D4D"/>
                </a:solidFill>
              </a:rPr>
              <a:t>g</a:t>
            </a:r>
            <a:r>
              <a:rPr lang="en-US" sz="3200" b="1" baseline="30000" dirty="0" err="1" smtClean="0">
                <a:solidFill>
                  <a:srgbClr val="4D4D4D"/>
                </a:solidFill>
              </a:rPr>
              <a:t>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объем  производства </a:t>
            </a:r>
            <a:r>
              <a:rPr lang="ru-RU" sz="3200" b="1" dirty="0" smtClean="0">
                <a:solidFill>
                  <a:srgbClr val="4D4D4D"/>
                </a:solidFill>
              </a:rPr>
              <a:t>по субъектам  малого предпринимательства - юридическим  лицам и</a:t>
            </a:r>
            <a:r>
              <a:rPr lang="ru-RU" sz="3200" dirty="0" smtClean="0">
                <a:solidFill>
                  <a:srgbClr val="4D4D4D"/>
                </a:solidFill>
              </a:rPr>
              <a:t> </a:t>
            </a:r>
            <a:r>
              <a:rPr lang="ru-RU" sz="3200" b="1" dirty="0" smtClean="0">
                <a:solidFill>
                  <a:srgbClr val="4D4D4D"/>
                </a:solidFill>
              </a:rPr>
              <a:t>физическим лицам, осуществляющим предпринимательскую деятельность без образования юридического лица (</a:t>
            </a:r>
            <a:r>
              <a:rPr lang="ru-RU" sz="3200" b="1" dirty="0" err="1" smtClean="0">
                <a:solidFill>
                  <a:srgbClr val="4D4D4D"/>
                </a:solidFill>
              </a:rPr>
              <a:t>инднвидуальным</a:t>
            </a:r>
            <a:r>
              <a:rPr lang="ru-RU" sz="3200" b="1" dirty="0" smtClean="0">
                <a:solidFill>
                  <a:srgbClr val="4D4D4D"/>
                </a:solidFill>
              </a:rPr>
              <a:t> предпринимателям), сформированный на    основании  отчетности   по    формам: №№ </a:t>
            </a:r>
            <a:r>
              <a:rPr lang="ru-RU" sz="3200" b="1" dirty="0" err="1" smtClean="0">
                <a:solidFill>
                  <a:srgbClr val="4D4D4D"/>
                </a:solidFill>
              </a:rPr>
              <a:t>ПМ-пром</a:t>
            </a:r>
            <a:r>
              <a:rPr lang="ru-RU" sz="3200" b="1" dirty="0" smtClean="0">
                <a:solidFill>
                  <a:srgbClr val="4D4D4D"/>
                </a:solidFill>
              </a:rPr>
              <a:t>, 1-ИП (</a:t>
            </a:r>
            <a:r>
              <a:rPr lang="ru-RU" sz="3200" b="1" dirty="0" err="1" smtClean="0">
                <a:solidFill>
                  <a:srgbClr val="4D4D4D"/>
                </a:solidFill>
              </a:rPr>
              <a:t>мес</a:t>
            </a:r>
            <a:r>
              <a:rPr lang="ru-RU" sz="3200" b="1" dirty="0" smtClean="0">
                <a:solidFill>
                  <a:srgbClr val="4D4D4D"/>
                </a:solidFill>
              </a:rPr>
              <a:t>);</a:t>
            </a:r>
          </a:p>
          <a:p>
            <a:endParaRPr lang="ru-RU" sz="3200" b="1" dirty="0" smtClean="0">
              <a:solidFill>
                <a:srgbClr val="4D4D4D"/>
              </a:solidFill>
            </a:endParaRPr>
          </a:p>
          <a:p>
            <a:r>
              <a:rPr lang="en-US" sz="3200" b="1" dirty="0" err="1" smtClean="0">
                <a:solidFill>
                  <a:srgbClr val="4D4D4D"/>
                </a:solidFill>
              </a:rPr>
              <a:t>V</a:t>
            </a:r>
            <a:r>
              <a:rPr lang="en-US" sz="3200" b="1" baseline="-25000" dirty="0" err="1" smtClean="0">
                <a:solidFill>
                  <a:srgbClr val="4D4D4D"/>
                </a:solidFill>
              </a:rPr>
              <a:t>g</a:t>
            </a:r>
            <a:r>
              <a:rPr lang="en-US" sz="3200" b="1" baseline="30000" dirty="0" err="1" smtClean="0">
                <a:solidFill>
                  <a:srgbClr val="4D4D4D"/>
                </a:solidFill>
              </a:rPr>
              <a:t>mic</a:t>
            </a:r>
            <a:r>
              <a:rPr lang="en-US" sz="3200" b="1" baseline="30000" dirty="0" smtClean="0">
                <a:solidFill>
                  <a:srgbClr val="4D4D4D"/>
                </a:solidFill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ru-RU" sz="3200" b="1" dirty="0" smtClean="0">
                <a:solidFill>
                  <a:srgbClr val="4D4D4D"/>
                </a:solidFill>
              </a:rPr>
              <a:t>объем производства по </a:t>
            </a:r>
            <a:r>
              <a:rPr lang="ru-RU" sz="3200" b="1" dirty="0" err="1" smtClean="0">
                <a:solidFill>
                  <a:srgbClr val="4D4D4D"/>
                </a:solidFill>
              </a:rPr>
              <a:t>микропредприятиям</a:t>
            </a:r>
            <a:r>
              <a:rPr lang="ru-RU" sz="3200" b="1" dirty="0" smtClean="0">
                <a:solidFill>
                  <a:srgbClr val="4D4D4D"/>
                </a:solidFill>
              </a:rPr>
              <a:t>, сформированный на основании данных формы </a:t>
            </a:r>
          </a:p>
          <a:p>
            <a:r>
              <a:rPr lang="ru-RU" sz="3200" b="1" i="1" dirty="0" smtClean="0">
                <a:solidFill>
                  <a:srgbClr val="4D4D4D"/>
                </a:solidFill>
              </a:rPr>
              <a:t>№ </a:t>
            </a:r>
            <a:r>
              <a:rPr lang="ru-RU" sz="3200" b="1" dirty="0" smtClean="0">
                <a:solidFill>
                  <a:srgbClr val="4D4D4D"/>
                </a:solidFill>
              </a:rPr>
              <a:t>МП (микро)-натура.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8532</TotalTime>
  <Words>712</Words>
  <Application>Microsoft Office PowerPoint</Application>
  <PresentationFormat>Произвольный</PresentationFormat>
  <Paragraphs>122</Paragraphs>
  <Slides>22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Times New Roman</vt:lpstr>
      <vt:lpstr>Bookman Old Style</vt:lpstr>
      <vt:lpstr>Wingdings</vt:lpstr>
      <vt:lpstr>Calibri</vt:lpstr>
      <vt:lpstr>Calibri Light</vt:lpstr>
      <vt:lpstr>1_Тема Office</vt:lpstr>
      <vt:lpstr>9_Тема Office</vt:lpstr>
      <vt:lpstr>5_Тема Office</vt:lpstr>
      <vt:lpstr>8_Тема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Крайнов Андрей Владимирович</dc:creator>
  <cp:lastModifiedBy>p41_SNShahmatova</cp:lastModifiedBy>
  <cp:revision>623</cp:revision>
  <cp:lastPrinted>2020-11-06T11:36:50Z</cp:lastPrinted>
  <dcterms:modified xsi:type="dcterms:W3CDTF">2021-02-10T05:46:36Z</dcterms:modified>
</cp:coreProperties>
</file>